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  <p:sldMasterId id="2147483690" r:id="rId2"/>
    <p:sldMasterId id="2147483698" r:id="rId3"/>
    <p:sldMasterId id="2147483700" r:id="rId4"/>
    <p:sldMasterId id="2147483705" r:id="rId5"/>
    <p:sldMasterId id="2147483707" r:id="rId6"/>
  </p:sldMasterIdLst>
  <p:notesMasterIdLst>
    <p:notesMasterId r:id="rId30"/>
  </p:notesMasterIdLst>
  <p:sldIdLst>
    <p:sldId id="692" r:id="rId7"/>
    <p:sldId id="935" r:id="rId8"/>
    <p:sldId id="937" r:id="rId9"/>
    <p:sldId id="991" r:id="rId10"/>
    <p:sldId id="1020" r:id="rId11"/>
    <p:sldId id="1021" r:id="rId12"/>
    <p:sldId id="938" r:id="rId13"/>
    <p:sldId id="996" r:id="rId14"/>
    <p:sldId id="992" r:id="rId15"/>
    <p:sldId id="998" r:id="rId16"/>
    <p:sldId id="961" r:id="rId17"/>
    <p:sldId id="993" r:id="rId18"/>
    <p:sldId id="979" r:id="rId19"/>
    <p:sldId id="995" r:id="rId20"/>
    <p:sldId id="1012" r:id="rId21"/>
    <p:sldId id="1014" r:id="rId22"/>
    <p:sldId id="1015" r:id="rId23"/>
    <p:sldId id="990" r:id="rId24"/>
    <p:sldId id="1009" r:id="rId25"/>
    <p:sldId id="1011" r:id="rId26"/>
    <p:sldId id="1018" r:id="rId27"/>
    <p:sldId id="1019" r:id="rId28"/>
    <p:sldId id="688" r:id="rId29"/>
  </p:sldIdLst>
  <p:sldSz cx="9906000" cy="6858000" type="A4"/>
  <p:notesSz cx="6769100" cy="9906000"/>
  <p:embeddedFontLst>
    <p:embeddedFont>
      <p:font typeface="HY울릉도B" panose="020B0600000101010101" charset="-127"/>
      <p:regular r:id="rId31"/>
    </p:embeddedFont>
    <p:embeddedFont>
      <p:font typeface="나눔바른고딕" panose="020B0600000101010101" charset="-127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67DC81-7C8A-4BA5-8199-D497FAC480DA}">
          <p14:sldIdLst>
            <p14:sldId id="692"/>
            <p14:sldId id="935"/>
            <p14:sldId id="937"/>
            <p14:sldId id="991"/>
            <p14:sldId id="1020"/>
            <p14:sldId id="1021"/>
            <p14:sldId id="938"/>
            <p14:sldId id="996"/>
            <p14:sldId id="992"/>
            <p14:sldId id="998"/>
            <p14:sldId id="961"/>
            <p14:sldId id="993"/>
            <p14:sldId id="979"/>
            <p14:sldId id="995"/>
            <p14:sldId id="1012"/>
            <p14:sldId id="1014"/>
            <p14:sldId id="1015"/>
            <p14:sldId id="990"/>
            <p14:sldId id="1009"/>
            <p14:sldId id="1011"/>
            <p14:sldId id="1018"/>
            <p14:sldId id="1019"/>
            <p14:sldId id="6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pos="62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19FA"/>
    <a:srgbClr val="336699"/>
    <a:srgbClr val="006699"/>
    <a:srgbClr val="0066FF"/>
    <a:srgbClr val="0331BD"/>
    <a:srgbClr val="B590FF"/>
    <a:srgbClr val="1951F9"/>
    <a:srgbClr val="90A4FF"/>
    <a:srgbClr val="3903BE"/>
    <a:srgbClr val="8CE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59765" autoAdjust="0"/>
  </p:normalViewPr>
  <p:slideViewPr>
    <p:cSldViewPr showGuides="1">
      <p:cViewPr varScale="1">
        <p:scale>
          <a:sx n="68" d="100"/>
          <a:sy n="68" d="100"/>
        </p:scale>
        <p:origin x="264" y="60"/>
      </p:cViewPr>
      <p:guideLst>
        <p:guide orient="horz" pos="4319"/>
        <p:guide pos="62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0" d="100"/>
        <a:sy n="180" d="100"/>
      </p:scale>
      <p:origin x="0" y="13716"/>
    </p:cViewPr>
  </p:sorterViewPr>
  <p:notesViewPr>
    <p:cSldViewPr>
      <p:cViewPr>
        <p:scale>
          <a:sx n="150" d="100"/>
          <a:sy n="150" d="100"/>
        </p:scale>
        <p:origin x="2514" y="120"/>
      </p:cViewPr>
      <p:guideLst>
        <p:guide orient="horz" pos="3120"/>
        <p:guide pos="2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font" Target="fonts/font4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3507" y="1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/>
          <a:lstStyle>
            <a:lvl1pPr algn="r">
              <a:defRPr sz="1200"/>
            </a:lvl1pPr>
          </a:lstStyle>
          <a:p>
            <a:fld id="{BB07B410-2593-4A71-8543-B0C32D325155}" type="datetimeFigureOut">
              <a:rPr lang="ko-KR" altLang="en-US" smtClean="0"/>
              <a:pPr/>
              <a:t>2018-12-24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742950"/>
            <a:ext cx="536575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38" tIns="45568" rIns="91138" bIns="4556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598" y="4706150"/>
            <a:ext cx="5415912" cy="4457698"/>
          </a:xfrm>
          <a:prstGeom prst="rect">
            <a:avLst/>
          </a:prstGeom>
        </p:spPr>
        <p:txBody>
          <a:bodyPr vert="horz" lIns="91138" tIns="45568" rIns="91138" bIns="4556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09109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3507" y="9409109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 anchor="b"/>
          <a:lstStyle>
            <a:lvl1pPr algn="r">
              <a:defRPr sz="1200"/>
            </a:lvl1pPr>
          </a:lstStyle>
          <a:p>
            <a:fld id="{D9718AF0-9674-4015-AC42-F0973E6799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01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안녕하십니까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팀크래커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발표를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맡게된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윤재현입니다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발표를 시작하겠습니다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연구 주제는 저전력 광역 통신기술 기반의 위치 정보 알림 시스템입니다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저전력광역통신기술 이란 가정용 사물인터넷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(IOT)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분야에서 사용하는 기술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 하나로 블루투스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와이파이 등 근거리 무선통신의 가장 큰 단점인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단거리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극복하고 저전력 소모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저가 단말기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낮은 구축비용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대규모 단말기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접속등을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충족 하는 통신 기술입니다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저희팀은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기술을 응용하여 미아 및 치매환자의 위치 정보 를 수집하여 관리하고 사고를 예방하는 시스템을 구축 하려고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649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지금까지의 조사내용을 조합해 보면 특별한 환경구축이 필요하고 위치정보를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수신할수있는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범위가 제약적인 것을 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저희는 조사내용의 장점인 실시간성과 단점인 점들을 보완 할 수 있는 저전력 광역통신기술을 이용하여 시스템을 구축할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682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MTConnect</a:t>
            </a:r>
            <a:r>
              <a:rPr lang="ko-KR" altLang="en-US"/>
              <a:t>의 배경과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/>
              <a:t>사용할 수 있는 작업들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357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시스템의 수행 시나리오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 및 치매환자가 디바이스를 착용합니다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보호자는 애플리케이션을 통해 착용자의 위치를 실시간으로 확인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가능혀며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보호자가 설정한 범위를 벗어날 경우 애플리케이션에서 알림을 전해주며 착용자 위치 가장 가까이 있는 관공서의 위치와 연락처를 나타내 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285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시스템 구성도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SKT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로라 모듈을 통해 위치정보를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수신받고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ThingPlugPlatform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데이터가 저장됩니다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ThingPlugPlatform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서버로 데이터가 전달되고 연동된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애플리케이부터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사용자가 위치정보를 확인 가능케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시스템구축에 필요한 개발 환경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057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언어로는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C/C++ ,JAVA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사용하고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369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툴로는 안드로이드 스튜디오와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비쥬얼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스튜디오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사용할 계획이고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 모듈을 제작하기 위해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STK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로부터 전달받은 로라 모듈을 이용할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571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020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업무 분담을 크게 데이터베이스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애플리케이션 기능설계 및 구현으로 나누어 진행할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305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시스템을 소개하기 위해 연구개요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구성도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업무분담 및 수행일정까지 하나씩 살펴 보도록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197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개발하는데 있어서 시스템 설계와 구현이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가장많은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시간과 노력이 요구 될 것으로 예상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743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020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참고문헌을 끝으로 저희 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트래커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발표를 마치겠습니다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815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MTConnect</a:t>
            </a:r>
            <a:r>
              <a:rPr lang="ko-KR" altLang="en-US"/>
              <a:t>의 배경과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/>
              <a:t>사용할 수 있는 작업들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75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졸업 연구 개요입니다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자료는 국가지표체계 에 등록되어 있는 자료로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미아및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치매환자의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실종률은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증가하고 있고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골든타임인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이내에 찾지 못할 경우 실종된 아동을 찾을 확률이 현저히 줄어든 다는 것을 알게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 실종 사건 발생 시 단시간에 위치정보 파악이 필요하고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위치정보에 대한 실시간 모니터링이 필요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53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필요를 충족시키기 위해 저전력 광역 통신기술을 을 활용해 광범위한 위치 정보를 관리하고 애플리케이션으로 사용자 인터페이스를 구현해 미아 및 치매환자의 위치정보 확인을 용이 하게 하는 것이 연구 목표입니다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시스템을 적용 시킴으로써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701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 및 치매환자의 전국적인 위치 정보를 실시간으로 확인 할 수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실종 상황 발생시 이동경로를 파악하여 사건 해결에 큰 도움이 되는 기대 효과를 가져 올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이 시스템을 구축하기 위하여 다음과 같은 연구 및 논문을 조사하였습니다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590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742950"/>
            <a:ext cx="536575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261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RFID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위치확인 시스템 같은 경우는 구체적인 매체인 가로등을 예시로 들어 가로등 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RFID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장착해 공간에 제한없이 세밀하게 위치추적을 할 수 있는 장점이 있었고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시스템을 적용시키기 위한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특별환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환경 구축이 필요하다는 단점이 있었습니다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임베디드 보드를 이용한 위치정보 시스템은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GPS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신호를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수신받아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실시간으로 어린이의 위치를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파악할수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있는 장점이 있었지만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블루투스 기반으로 장거리 통신에는 어려움이 있고 한정된 장소에서만 위치를 파악 할 수 있는 단점이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기능 들과 관련된 제품으로는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095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리니어블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미아방지 팔찌가 출시되었고 이 시스템은 블루투스 통신 기술을 이용하고 팔찌라는 모델로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웨어러블컴퓨팅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애플리케이션으로 사용자 인터페이스를 제공하는 위치 알림 시스템입니다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리니어블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경우는 많은 사용자가 이용해야 미아 추적에 도움이 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단거리 통신만 가능 하기 때문 장소와 범위에 제약을 받는 단점이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4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50952" y="1412778"/>
            <a:ext cx="7429500" cy="1082501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algn="ctr" defTabSz="914323" rtl="0" eaLnBrk="1" latinLnBrk="1" hangingPunct="1">
              <a:spcBef>
                <a:spcPct val="0"/>
              </a:spcBef>
              <a:buNone/>
              <a:defRPr lang="ko-KR" altLang="en-US" sz="3599" b="1" kern="1200" spc="51">
                <a:ln w="11430">
                  <a:solidFill>
                    <a:schemeClr val="bg1"/>
                  </a:solidFill>
                </a:ln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제목을 입력하세요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2" hasCustomPrompt="1"/>
          </p:nvPr>
        </p:nvSpPr>
        <p:spPr>
          <a:xfrm>
            <a:off x="3381527" y="3143728"/>
            <a:ext cx="3168351" cy="71694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Tx/>
              <a:buNone/>
              <a:defRPr lang="ko-KR" altLang="en-US" sz="2799" b="1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ko-KR" altLang="en-US" dirty="0"/>
              <a:t>이름을 입력하세요</a:t>
            </a:r>
            <a:endParaRPr lang="en-US" altLang="ko-KR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417893" y="4509122"/>
            <a:ext cx="3095625" cy="72072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 typeface="Arial" panose="020B0604020202020204" pitchFamily="34" charset="0"/>
              <a:buNone/>
              <a:defRPr lang="ko-KR" altLang="en-US" sz="2799" b="1" baseline="0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en-US" altLang="ko-KR" dirty="0"/>
              <a:t>2018. 09. 27 (</a:t>
            </a:r>
            <a:r>
              <a:rPr lang="ko-KR" altLang="en-US" dirty="0"/>
              <a:t>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474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918692"/>
            <a:ext cx="4195762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2" y="918692"/>
            <a:ext cx="4195763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27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185247" y="6356352"/>
            <a:ext cx="2228850" cy="365125"/>
          </a:xfrm>
        </p:spPr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 </a:t>
            </a:r>
            <a:fld id="{450871B4-513F-4FB0-AFC7-74D63F588E8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02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50952" y="1412778"/>
            <a:ext cx="7429500" cy="1082501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algn="ctr" defTabSz="914323" rtl="0" eaLnBrk="1" latinLnBrk="1" hangingPunct="1">
              <a:spcBef>
                <a:spcPct val="0"/>
              </a:spcBef>
              <a:buNone/>
              <a:defRPr lang="ko-KR" altLang="en-US" sz="3599" b="1" kern="1200" spc="51">
                <a:ln w="11430">
                  <a:solidFill>
                    <a:schemeClr val="bg1"/>
                  </a:solidFill>
                </a:ln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제목을 입력하세요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2" hasCustomPrompt="1"/>
          </p:nvPr>
        </p:nvSpPr>
        <p:spPr>
          <a:xfrm>
            <a:off x="3381527" y="3143728"/>
            <a:ext cx="3168351" cy="71694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Tx/>
              <a:buNone/>
              <a:defRPr lang="ko-KR" altLang="en-US" sz="2799" b="1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ko-KR" altLang="en-US" dirty="0"/>
              <a:t>이름을 입력하세요</a:t>
            </a:r>
            <a:endParaRPr lang="en-US" altLang="ko-KR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417893" y="4509122"/>
            <a:ext cx="3095625" cy="72072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 typeface="Arial" panose="020B0604020202020204" pitchFamily="34" charset="0"/>
              <a:buNone/>
              <a:defRPr lang="ko-KR" altLang="en-US" sz="2799" b="1" baseline="0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en-US" altLang="ko-KR" dirty="0"/>
              <a:t>2018. 09. 27 (</a:t>
            </a:r>
            <a:r>
              <a:rPr lang="ko-KR" altLang="en-US" dirty="0"/>
              <a:t>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183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56" y="0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30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56" y="787177"/>
            <a:ext cx="9721079" cy="55588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800033" indent="-342872">
              <a:buFont typeface="Wingdings" panose="05000000000000000000" pitchFamily="2" charset="2"/>
              <a:buChar char="ü"/>
              <a:defRPr sz="17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 sz="1499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657211" indent="-285725">
              <a:buFont typeface="Arial" panose="020B0604020202020204" pitchFamily="34" charset="0"/>
              <a:buChar char="•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7215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918692"/>
            <a:ext cx="4195762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2" y="918692"/>
            <a:ext cx="4195763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78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56" y="0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07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56" y="787177"/>
            <a:ext cx="9721079" cy="55588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800033" indent="-342872">
              <a:buFont typeface="Wingdings" panose="05000000000000000000" pitchFamily="2" charset="2"/>
              <a:buChar char="ü"/>
              <a:defRPr sz="17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 sz="1499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657211" indent="-285725">
              <a:buFont typeface="Arial" panose="020B0604020202020204" pitchFamily="34" charset="0"/>
              <a:buChar char="•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2324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918692"/>
            <a:ext cx="4195762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2" y="918692"/>
            <a:ext cx="4195763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033" indent="-342872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211" indent="-285725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72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185247" y="6356352"/>
            <a:ext cx="2228850" cy="365125"/>
          </a:xfrm>
        </p:spPr>
        <p:txBody>
          <a:bodyPr/>
          <a:lstStyle/>
          <a:p>
            <a:r>
              <a:rPr lang="en-US" altLang="ko-KR"/>
              <a:t>- </a:t>
            </a:r>
            <a:fld id="{450871B4-513F-4FB0-AFC7-74D63F588E8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57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185247" y="6356352"/>
            <a:ext cx="2228850" cy="365125"/>
          </a:xfrm>
        </p:spPr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 </a:t>
            </a:r>
            <a:fld id="{450871B4-513F-4FB0-AFC7-74D63F588E8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1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50952" y="1412778"/>
            <a:ext cx="7429500" cy="1082501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algn="ctr" defTabSz="914323" rtl="0" eaLnBrk="1" latinLnBrk="1" hangingPunct="1">
              <a:spcBef>
                <a:spcPct val="0"/>
              </a:spcBef>
              <a:buNone/>
              <a:defRPr lang="ko-KR" altLang="en-US" sz="3599" b="1" kern="1200" spc="51">
                <a:ln w="11430">
                  <a:solidFill>
                    <a:schemeClr val="bg1"/>
                  </a:solidFill>
                </a:ln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제목을 입력하세요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2" hasCustomPrompt="1"/>
          </p:nvPr>
        </p:nvSpPr>
        <p:spPr>
          <a:xfrm>
            <a:off x="3381527" y="3143728"/>
            <a:ext cx="3168351" cy="71694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Tx/>
              <a:buNone/>
              <a:defRPr lang="ko-KR" altLang="en-US" sz="2799" b="1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ko-KR" altLang="en-US" dirty="0"/>
              <a:t>이름을 입력하세요</a:t>
            </a:r>
            <a:endParaRPr lang="en-US" altLang="ko-KR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417893" y="4509122"/>
            <a:ext cx="3095625" cy="720725"/>
          </a:xfrm>
        </p:spPr>
        <p:txBody>
          <a:bodyPr vert="horz" lIns="91440" tIns="45720" rIns="91440" bIns="45720" rtlCol="0" anchor="ctr">
            <a:noAutofit/>
          </a:bodyPr>
          <a:lstStyle>
            <a:lvl1pPr marL="228582" indent="-228582" algn="ctr">
              <a:buFont typeface="Arial" panose="020B0604020202020204" pitchFamily="34" charset="0"/>
              <a:buNone/>
              <a:defRPr lang="ko-KR" altLang="en-US" sz="2799" b="1" baseline="0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en-US" altLang="ko-KR" dirty="0"/>
              <a:t>2018. 09. 27 (</a:t>
            </a:r>
            <a:r>
              <a:rPr lang="ko-KR" altLang="en-US" dirty="0"/>
              <a:t>목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559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56" y="0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82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56" y="787177"/>
            <a:ext cx="9721079" cy="55588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800033" indent="-342872">
              <a:buFont typeface="Wingdings" panose="05000000000000000000" pitchFamily="2" charset="2"/>
              <a:buChar char="ü"/>
              <a:defRPr sz="17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 sz="1499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657211" indent="-285725">
              <a:buFont typeface="Arial" panose="020B0604020202020204" pitchFamily="34" charset="0"/>
              <a:buChar char="•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0149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cji19\바탕 화면\마스터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" y="11866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75572" y="634603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52736"/>
            <a:ext cx="8915400" cy="507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 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325540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4" r:id="rId2"/>
    <p:sldLayoutId id="2147483663" r:id="rId3"/>
    <p:sldLayoutId id="2147483687" r:id="rId4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hf hdr="0" ftr="0"/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lang="ko-KR" altLang="en-US" sz="3199" kern="1200">
          <a:solidFill>
            <a:schemeClr val="bg1"/>
          </a:solidFill>
          <a:latin typeface="타이포_팩토리 EB" panose="02020503020101020101" pitchFamily="18" charset="-127"/>
          <a:ea typeface="타이포_팩토리 EB" panose="02020503020101020101" pitchFamily="18" charset="-127"/>
          <a:cs typeface="+mj-cs"/>
        </a:defRPr>
      </a:lvl1pPr>
    </p:titleStyle>
    <p:bodyStyle>
      <a:lvl1pPr marL="228582" indent="-228582" algn="l" defTabSz="914323" rtl="0" eaLnBrk="1" latinLnBrk="0" hangingPunct="1">
        <a:lnSpc>
          <a:spcPct val="150000"/>
        </a:lnSpc>
        <a:spcBef>
          <a:spcPts val="1000"/>
        </a:spcBef>
        <a:buFontTx/>
        <a:buBlip>
          <a:blip r:embed="rId7"/>
        </a:buBlip>
        <a:defRPr lang="ko-KR" altLang="en-US" sz="2000" kern="1200" baseline="0" smtClean="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800033" indent="-342872" algn="l" defTabSz="914323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ü"/>
        <a:defRPr sz="17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2905" indent="-228582" algn="l" defTabSz="914323" rtl="0" eaLnBrk="1" latinLnBrk="0" hangingPunct="1">
        <a:lnSpc>
          <a:spcPct val="100000"/>
        </a:lnSpc>
        <a:spcBef>
          <a:spcPts val="500"/>
        </a:spcBef>
        <a:buFont typeface="맑은 고딕" panose="020B0503020000020004" pitchFamily="50" charset="-127"/>
        <a:buChar char="»"/>
        <a:defRPr sz="1499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57211" indent="-285725" algn="l" defTabSz="91432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40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F3B7-A208-47BE-818E-4061743F45C9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5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871B4-513F-4FB0-AFC7-74D63F588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70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2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43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40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F3B7-A208-47BE-818E-4061743F45C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5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871B4-513F-4FB0-AFC7-74D63F588E8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16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2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43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cji19\바탕 화면\마스터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" y="11866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75572" y="634603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52736"/>
            <a:ext cx="8915400" cy="507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 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711424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hf hdr="0" ftr="0"/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lang="ko-KR" altLang="en-US" sz="3199" kern="1200">
          <a:solidFill>
            <a:schemeClr val="bg1"/>
          </a:solidFill>
          <a:latin typeface="타이포_팩토리 EB" panose="02020503020101020101" pitchFamily="18" charset="-127"/>
          <a:ea typeface="타이포_팩토리 EB" panose="02020503020101020101" pitchFamily="18" charset="-127"/>
          <a:cs typeface="+mj-cs"/>
        </a:defRPr>
      </a:lvl1pPr>
    </p:titleStyle>
    <p:bodyStyle>
      <a:lvl1pPr marL="228582" indent="-228582" algn="l" defTabSz="914323" rtl="0" eaLnBrk="1" latinLnBrk="0" hangingPunct="1">
        <a:lnSpc>
          <a:spcPct val="150000"/>
        </a:lnSpc>
        <a:spcBef>
          <a:spcPts val="1000"/>
        </a:spcBef>
        <a:buFontTx/>
        <a:buBlip>
          <a:blip r:embed="rId7"/>
        </a:buBlip>
        <a:defRPr lang="ko-KR" altLang="en-US" sz="2000" kern="1200" baseline="0" smtClean="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800033" indent="-342872" algn="l" defTabSz="914323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ü"/>
        <a:defRPr sz="17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2905" indent="-228582" algn="l" defTabSz="914323" rtl="0" eaLnBrk="1" latinLnBrk="0" hangingPunct="1">
        <a:lnSpc>
          <a:spcPct val="100000"/>
        </a:lnSpc>
        <a:spcBef>
          <a:spcPts val="500"/>
        </a:spcBef>
        <a:buFont typeface="맑은 고딕" panose="020B0503020000020004" pitchFamily="50" charset="-127"/>
        <a:buChar char="»"/>
        <a:defRPr sz="1499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57211" indent="-285725" algn="l" defTabSz="91432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40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F3B7-A208-47BE-818E-4061743F45C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5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871B4-513F-4FB0-AFC7-74D63F588E8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154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23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43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cji19\바탕 화면\마스터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" y="11866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0365" y="19225"/>
            <a:ext cx="87510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75572" y="634603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52736"/>
            <a:ext cx="8915400" cy="507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 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205302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  <p:hf hdr="0" ftr="0"/>
  <p:txStyles>
    <p:titleStyle>
      <a:lvl1pPr algn="l" defTabSz="914323" rtl="0" eaLnBrk="1" latinLnBrk="1" hangingPunct="1">
        <a:lnSpc>
          <a:spcPct val="90000"/>
        </a:lnSpc>
        <a:spcBef>
          <a:spcPct val="0"/>
        </a:spcBef>
        <a:buNone/>
        <a:defRPr lang="ko-KR" altLang="en-US" sz="3199" kern="1200">
          <a:solidFill>
            <a:schemeClr val="bg1"/>
          </a:solidFill>
          <a:latin typeface="타이포_팩토리 EB" panose="02020503020101020101" pitchFamily="18" charset="-127"/>
          <a:ea typeface="타이포_팩토리 EB" panose="02020503020101020101" pitchFamily="18" charset="-127"/>
          <a:cs typeface="+mj-cs"/>
        </a:defRPr>
      </a:lvl1pPr>
    </p:titleStyle>
    <p:bodyStyle>
      <a:lvl1pPr marL="228582" indent="-228582" algn="l" defTabSz="914323" rtl="0" eaLnBrk="1" latinLnBrk="0" hangingPunct="1">
        <a:lnSpc>
          <a:spcPct val="150000"/>
        </a:lnSpc>
        <a:spcBef>
          <a:spcPts val="1000"/>
        </a:spcBef>
        <a:buFontTx/>
        <a:buBlip>
          <a:blip r:embed="rId7"/>
        </a:buBlip>
        <a:defRPr lang="ko-KR" altLang="en-US" sz="2000" kern="1200" baseline="0" smtClean="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800033" indent="-342872" algn="l" defTabSz="914323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ü"/>
        <a:defRPr sz="17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2905" indent="-228582" algn="l" defTabSz="914323" rtl="0" eaLnBrk="1" latinLnBrk="0" hangingPunct="1">
        <a:lnSpc>
          <a:spcPct val="100000"/>
        </a:lnSpc>
        <a:spcBef>
          <a:spcPts val="500"/>
        </a:spcBef>
        <a:buFont typeface="맑은 고딕" panose="020B0503020000020004" pitchFamily="50" charset="-127"/>
        <a:buChar char="»"/>
        <a:defRPr sz="1499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57211" indent="-285725" algn="l" defTabSz="914323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227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ctrTitle"/>
          </p:nvPr>
        </p:nvSpPr>
        <p:spPr>
          <a:xfrm>
            <a:off x="625476" y="980728"/>
            <a:ext cx="8655048" cy="2664296"/>
          </a:xfrm>
        </p:spPr>
        <p:txBody>
          <a:bodyPr/>
          <a:lstStyle/>
          <a:p>
            <a:r>
              <a:rPr lang="ko-KR" altLang="en-US" dirty="0"/>
              <a:t>저전력 광역 통신기술 기반의 위치 정보 알림 시스템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br>
              <a:rPr lang="en-US" altLang="ko-KR" sz="1800" b="0" dirty="0">
                <a:ln w="11430"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en-US" altLang="ko-KR" sz="2400" b="0" dirty="0">
                <a:ln w="1143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Location Information Alert System </a:t>
            </a:r>
            <a:br>
              <a:rPr lang="en-US" altLang="ko-KR" sz="2400" b="0" dirty="0">
                <a:ln w="11430"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en-US" altLang="ko-KR" sz="2400" b="0" dirty="0">
                <a:ln w="1143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based on Low-Power Wide Area</a:t>
            </a:r>
            <a:endParaRPr lang="ko-KR" altLang="en-US" sz="2400" b="0" dirty="0">
              <a:ln w="1143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>
          <a:xfrm>
            <a:off x="2108684" y="4365104"/>
            <a:ext cx="5688632" cy="1296789"/>
          </a:xfrm>
        </p:spPr>
        <p:txBody>
          <a:bodyPr/>
          <a:lstStyle/>
          <a:p>
            <a:pPr marL="514350" indent="-514350">
              <a:buAutoNum type="arabicPlain" startAt="2018"/>
            </a:pPr>
            <a:r>
              <a:rPr lang="ko-KR" altLang="en-US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</a:rPr>
              <a:t> 컴퓨터공학부 </a:t>
            </a:r>
            <a:r>
              <a:rPr lang="ko-KR" altLang="en-US" dirty="0"/>
              <a:t>종합설계기획</a:t>
            </a:r>
            <a:endParaRPr lang="en-US" altLang="ko-KR" dirty="0"/>
          </a:p>
          <a:p>
            <a:pPr marL="0" indent="0"/>
            <a:r>
              <a:rPr lang="ko-KR" altLang="en-US" dirty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</a:rPr>
              <a:t>팀 </a:t>
            </a:r>
            <a:r>
              <a:rPr lang="ko-KR" altLang="en-US" dirty="0" err="1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</a:rPr>
              <a:t>트래커</a:t>
            </a:r>
            <a:endParaRPr lang="en-US" altLang="ko-KR" dirty="0">
              <a:ln w="17780" cmpd="sng">
                <a:solidFill>
                  <a:schemeClr val="tx1"/>
                </a:solidFill>
                <a:prstDash val="solid"/>
                <a:miter lim="800000"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96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Ⅱ. </a:t>
            </a:r>
            <a:r>
              <a:rPr lang="ko-KR" altLang="en-US" dirty="0"/>
              <a:t>관련연구 및 사례 </a:t>
            </a:r>
            <a:r>
              <a:rPr lang="en-US" altLang="ko-KR" dirty="0">
                <a:solidFill>
                  <a:schemeClr val="accent4"/>
                </a:solidFill>
              </a:rPr>
              <a:t>(3/3)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요약</a:t>
            </a:r>
            <a:endParaRPr lang="en-US" altLang="ko-KR" dirty="0"/>
          </a:p>
          <a:p>
            <a:pPr lvl="1"/>
            <a:r>
              <a:rPr lang="ko-KR" altLang="en-US" dirty="0"/>
              <a:t>미아방지 시스템 관련 연구들과 다양한 제품들이 출시됨</a:t>
            </a:r>
            <a:endParaRPr lang="en-US" altLang="ko-KR" dirty="0"/>
          </a:p>
          <a:p>
            <a:pPr lvl="2"/>
            <a:r>
              <a:rPr lang="en-US" altLang="ko-KR" dirty="0"/>
              <a:t>RFID</a:t>
            </a:r>
            <a:r>
              <a:rPr lang="ko-KR" altLang="en-US" dirty="0"/>
              <a:t>기반 위치 확인 시스템</a:t>
            </a:r>
            <a:endParaRPr lang="en-US" altLang="ko-KR" dirty="0"/>
          </a:p>
          <a:p>
            <a:pPr lvl="2"/>
            <a:r>
              <a:rPr lang="ko-KR" altLang="en-US" dirty="0" err="1"/>
              <a:t>임베디드</a:t>
            </a:r>
            <a:r>
              <a:rPr lang="ko-KR" altLang="en-US" dirty="0"/>
              <a:t> 보드를 이용한 위치 확인 시스템</a:t>
            </a:r>
            <a:endParaRPr lang="en-US" altLang="ko-KR" dirty="0"/>
          </a:p>
          <a:p>
            <a:pPr lvl="2"/>
            <a:r>
              <a:rPr lang="ko-KR" altLang="en-US" dirty="0" err="1"/>
              <a:t>리니어블</a:t>
            </a:r>
            <a:r>
              <a:rPr lang="ko-KR" altLang="en-US" dirty="0"/>
              <a:t> 미아방지 팔찌</a:t>
            </a:r>
            <a:endParaRPr lang="en-US" altLang="ko-KR" dirty="0"/>
          </a:p>
          <a:p>
            <a:pPr marL="914323" lvl="2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기술 구현을 위해서는 타겟이 되는 설비의 적절한 </a:t>
            </a:r>
            <a:r>
              <a:rPr lang="ko-KR" altLang="en-US" dirty="0">
                <a:solidFill>
                  <a:srgbClr val="FF0000"/>
                </a:solidFill>
              </a:rPr>
              <a:t>통신기술</a:t>
            </a:r>
            <a:r>
              <a:rPr lang="ko-KR" altLang="en-US" dirty="0"/>
              <a:t>이 필요함</a:t>
            </a:r>
            <a:endParaRPr lang="en-US" altLang="ko-KR" dirty="0"/>
          </a:p>
          <a:p>
            <a:pPr lvl="2"/>
            <a:r>
              <a:rPr lang="ko-KR" altLang="en-US" dirty="0"/>
              <a:t>주변 환경에 영향을 많이 받는 시스템</a:t>
            </a:r>
            <a:endParaRPr lang="en-US" altLang="ko-KR" dirty="0"/>
          </a:p>
          <a:p>
            <a:pPr lvl="2"/>
            <a:r>
              <a:rPr lang="ko-KR" altLang="en-US" dirty="0"/>
              <a:t>시스템 적용을 위한 구체적인 매체 및 설계 내용의 부족</a:t>
            </a:r>
            <a:endParaRPr lang="en-US" altLang="ko-KR" dirty="0"/>
          </a:p>
          <a:p>
            <a:pPr marL="914323" lvl="2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저전력 광역통신기반</a:t>
            </a:r>
            <a:r>
              <a:rPr lang="ko-KR" altLang="en-US" dirty="0"/>
              <a:t>의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위치정보 알림 서비스를 연구함</a:t>
            </a:r>
            <a:endParaRPr lang="en-US" altLang="ko-KR" dirty="0"/>
          </a:p>
          <a:p>
            <a:pPr lvl="2"/>
            <a:r>
              <a:rPr lang="ko-KR" altLang="en-US" dirty="0"/>
              <a:t>실시간 위치 모니터링</a:t>
            </a:r>
            <a:r>
              <a:rPr lang="en-US" altLang="ko-KR" dirty="0"/>
              <a:t>, </a:t>
            </a:r>
            <a:r>
              <a:rPr lang="ko-KR" altLang="en-US" dirty="0"/>
              <a:t>광범위한 위치정보 파악을 위한 기반 기술이 됨</a:t>
            </a:r>
            <a:endParaRPr lang="en-US" altLang="ko-KR" dirty="0"/>
          </a:p>
          <a:p>
            <a:pPr marL="457161" lvl="1" indent="0">
              <a:buNone/>
            </a:pPr>
            <a:endParaRPr lang="ko-KR" altLang="en-US" dirty="0"/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ED7701AE-C8C8-4E65-A011-8626CE18CE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10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18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208585" y="2875003"/>
            <a:ext cx="7699536" cy="1249351"/>
            <a:chOff x="3009405" y="3153353"/>
            <a:chExt cx="5482874" cy="1249350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078726" y="3155882"/>
                <a:ext cx="544110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Ⅲ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323592" y="3393308"/>
              <a:ext cx="4168687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시스템 수행 시나리오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351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4218583-99AF-4D6D-A30D-870B576A5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0728"/>
            <a:ext cx="9777535" cy="5365304"/>
          </a:xfrm>
        </p:spPr>
        <p:txBody>
          <a:bodyPr/>
          <a:lstStyle/>
          <a:p>
            <a:pPr marL="457161" lvl="1" indent="0">
              <a:buNone/>
            </a:pPr>
            <a:endParaRPr lang="ko-KR" altLang="en-US" dirty="0"/>
          </a:p>
          <a:p>
            <a:pPr marL="457161" lvl="1" indent="0">
              <a:buNone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E4E907-F0F9-431A-A88D-D4C0859DE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4B5E594-DA64-4E6B-847B-278E319B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Ⅲ. </a:t>
            </a:r>
            <a:r>
              <a:rPr lang="ko-KR" altLang="en-US" dirty="0"/>
              <a:t>시스템 수행 시나리오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31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33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35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3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40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1" name="Rectangle 45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3" name="Rectangle 47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4" y="1268760"/>
            <a:ext cx="9561512" cy="4985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601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968557" y="2755025"/>
            <a:ext cx="5968888" cy="1249351"/>
            <a:chOff x="3009405" y="3153353"/>
            <a:chExt cx="5968888" cy="1249350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078726" y="3155881"/>
                <a:ext cx="544110" cy="6698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Ⅳ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737597" y="3393308"/>
              <a:ext cx="4240696" cy="769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시스템 구성도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20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1DE090-EE93-461C-8F45-800FFA29A0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C16381B-3908-42B4-AF6D-965B2959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Ⅳ. </a:t>
            </a:r>
            <a:r>
              <a:rPr lang="ko-KR" altLang="en-US" dirty="0"/>
              <a:t>시스템 구성도 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2052" name="Picture 4" descr="C:\Users\장인석\Desktop\종합설계 제안서\시스템 구조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190260"/>
            <a:ext cx="9217024" cy="512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33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74664" y="2875002"/>
            <a:ext cx="8424936" cy="1249351"/>
            <a:chOff x="3009405" y="3153353"/>
            <a:chExt cx="5968888" cy="1249350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3153353"/>
              <a:ext cx="1331540" cy="1249350"/>
              <a:chOff x="1965276" y="3113150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5276" y="3113150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158036" y="3158406"/>
                <a:ext cx="385491" cy="6698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66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Ⅴ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737597" y="3393308"/>
              <a:ext cx="424069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개발환경 및 개발방법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052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1CC4DB4-7E49-4D34-9BFD-14431FDAF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7"/>
            <a:ext cx="9849544" cy="6070823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개발 언어</a:t>
            </a:r>
            <a:endParaRPr lang="en-US" altLang="ko-KR" dirty="0"/>
          </a:p>
          <a:p>
            <a:pPr marL="457161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161" lvl="1" indent="0">
              <a:buNone/>
            </a:pPr>
            <a:endParaRPr lang="en-US" altLang="ko-KR" dirty="0"/>
          </a:p>
          <a:p>
            <a:pPr lvl="0"/>
            <a:r>
              <a:rPr lang="ko-KR" altLang="en-US" dirty="0">
                <a:solidFill>
                  <a:prstClr val="black"/>
                </a:solidFill>
              </a:rPr>
              <a:t> 개발 프로그램</a:t>
            </a:r>
            <a:endParaRPr lang="en-US" altLang="ko-KR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altLang="ko-KR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</a:p>
          <a:p>
            <a:pPr lvl="0"/>
            <a:r>
              <a:rPr lang="ko-KR" altLang="en-US" dirty="0">
                <a:solidFill>
                  <a:prstClr val="black"/>
                </a:solidFill>
              </a:rPr>
              <a:t> 하드웨어</a:t>
            </a:r>
            <a:endParaRPr lang="en-US" altLang="ko-KR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9A7BB6-08BB-4AA0-8185-B95201704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BE086E-4D49-4D3C-9495-BCBE1A77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스퀘어 ExtraBold" panose="020B0600000101010101"/>
              </a:rPr>
              <a:t>Ⅴ</a:t>
            </a:r>
            <a:r>
              <a:rPr lang="en-US" altLang="ko-KR" dirty="0">
                <a:ea typeface="나눔스퀘어 ExtraBold" panose="020B0600000101010101"/>
              </a:rPr>
              <a:t>. </a:t>
            </a:r>
            <a:r>
              <a:rPr lang="ko-KR" altLang="en-US" dirty="0"/>
              <a:t>개발환경 및 개발방법 </a:t>
            </a:r>
            <a:r>
              <a:rPr lang="en-US" altLang="ko-KR" dirty="0">
                <a:solidFill>
                  <a:srgbClr val="FFC000"/>
                </a:solidFill>
              </a:rPr>
              <a:t>(1/2)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5" y="1484785"/>
            <a:ext cx="1944216" cy="936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21" y="1455561"/>
            <a:ext cx="2206848" cy="94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03" y="1561123"/>
            <a:ext cx="2201725" cy="87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 descr="C:\Users\Administrator\Desktop\안드로이드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04" y="3284984"/>
            <a:ext cx="2143125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dministrator\Desktop\비쥬얼스튜디오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540" y="3291583"/>
            <a:ext cx="2304255" cy="106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dministrator\Desktop\nod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629" y="3284985"/>
            <a:ext cx="2050911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855" y="1435133"/>
            <a:ext cx="2181225" cy="100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04" y="4980449"/>
            <a:ext cx="2571680" cy="174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784" y="4978217"/>
            <a:ext cx="2306945" cy="174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794" y="3278384"/>
            <a:ext cx="2111285" cy="108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737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1CC4DB4-7E49-4D34-9BFD-14431FDAF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 </a:t>
            </a:r>
            <a:r>
              <a:rPr lang="en-US" altLang="ko-KR" sz="2200" b="1" dirty="0"/>
              <a:t>Server </a:t>
            </a:r>
            <a:r>
              <a:rPr lang="ko-KR" altLang="en-US" sz="2200" b="1" dirty="0"/>
              <a:t>및 </a:t>
            </a:r>
            <a:r>
              <a:rPr lang="en-US" altLang="ko-KR" sz="2200" b="1" dirty="0" err="1"/>
              <a:t>DataBase</a:t>
            </a:r>
            <a:endParaRPr lang="en-US" altLang="ko-KR" sz="2200" b="1" dirty="0"/>
          </a:p>
          <a:p>
            <a:pPr lvl="1"/>
            <a:r>
              <a:rPr lang="en-US" altLang="ko-KR" dirty="0"/>
              <a:t>Node. JS </a:t>
            </a:r>
            <a:r>
              <a:rPr lang="ko-KR" altLang="en-US" dirty="0"/>
              <a:t>을 이용한 서버 구축</a:t>
            </a:r>
            <a:endParaRPr lang="en-US" altLang="ko-KR" dirty="0"/>
          </a:p>
          <a:p>
            <a:pPr lvl="1"/>
            <a:r>
              <a:rPr lang="en-US" altLang="ko-KR" dirty="0"/>
              <a:t>MySQL</a:t>
            </a:r>
            <a:r>
              <a:rPr lang="ko-KR" altLang="en-US" dirty="0"/>
              <a:t>을 이용한 </a:t>
            </a:r>
            <a:r>
              <a:rPr lang="en-US" altLang="ko-KR" dirty="0"/>
              <a:t>DB </a:t>
            </a:r>
            <a:r>
              <a:rPr lang="ko-KR" altLang="en-US" dirty="0"/>
              <a:t>구축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와 </a:t>
            </a:r>
            <a:r>
              <a:rPr lang="en-US" altLang="ko-KR" dirty="0"/>
              <a:t>Server</a:t>
            </a:r>
            <a:r>
              <a:rPr lang="ko-KR" altLang="en-US" dirty="0"/>
              <a:t>간의 통신이 잘 이루어지는지 </a:t>
            </a:r>
            <a:r>
              <a:rPr lang="en-US" altLang="ko-KR" dirty="0"/>
              <a:t>PC </a:t>
            </a:r>
            <a:r>
              <a:rPr lang="ko-KR" altLang="en-US" dirty="0"/>
              <a:t>상에 결과 정보 표시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sz="2200" b="1" dirty="0"/>
              <a:t>Application</a:t>
            </a:r>
          </a:p>
          <a:p>
            <a:pPr lvl="1"/>
            <a:r>
              <a:rPr lang="en-US" altLang="ko-KR" dirty="0"/>
              <a:t>Android Studio</a:t>
            </a:r>
            <a:r>
              <a:rPr lang="ko-KR" altLang="en-US" dirty="0"/>
              <a:t>를 이용한 </a:t>
            </a:r>
            <a:r>
              <a:rPr lang="en-US" altLang="ko-KR" dirty="0"/>
              <a:t>Android App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이용한 지도 상 위치 정보 표시 구현</a:t>
            </a:r>
            <a:endParaRPr lang="en-US" altLang="ko-KR" dirty="0"/>
          </a:p>
          <a:p>
            <a:pPr lvl="1"/>
            <a:r>
              <a:rPr lang="en-US" altLang="ko-KR" dirty="0"/>
              <a:t>HTTP </a:t>
            </a:r>
            <a:r>
              <a:rPr lang="ko-KR" altLang="en-US" dirty="0"/>
              <a:t>프로토콜을 이용한 서버와의 통신 구현</a:t>
            </a:r>
            <a:endParaRPr lang="en-US" altLang="ko-KR" dirty="0"/>
          </a:p>
          <a:p>
            <a:pPr lvl="0"/>
            <a:r>
              <a:rPr lang="en-US" altLang="ko-KR" b="1" dirty="0">
                <a:solidFill>
                  <a:prstClr val="black"/>
                </a:solidFill>
              </a:rPr>
              <a:t> </a:t>
            </a:r>
            <a:r>
              <a:rPr lang="en-US" altLang="ko-KR" sz="2200" b="1" dirty="0" err="1">
                <a:solidFill>
                  <a:prstClr val="black"/>
                </a:solidFill>
              </a:rPr>
              <a:t>HardWare</a:t>
            </a:r>
            <a:endParaRPr lang="en-US" altLang="ko-KR" sz="2200" b="1" dirty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SKT </a:t>
            </a:r>
            <a:r>
              <a:rPr lang="ko-KR" altLang="en-US" dirty="0">
                <a:solidFill>
                  <a:prstClr val="black"/>
                </a:solidFill>
              </a:rPr>
              <a:t>로라 모듈을 탑재한 시스템 구현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ko-KR" altLang="en-US" dirty="0">
                <a:solidFill>
                  <a:prstClr val="black"/>
                </a:solidFill>
              </a:rPr>
              <a:t>사용자의 편의성을 고려한 </a:t>
            </a:r>
            <a:r>
              <a:rPr lang="ko-KR" altLang="en-US" dirty="0" err="1">
                <a:solidFill>
                  <a:prstClr val="black"/>
                </a:solidFill>
              </a:rPr>
              <a:t>웨어러블</a:t>
            </a:r>
            <a:r>
              <a:rPr lang="ko-KR" altLang="en-US" dirty="0">
                <a:solidFill>
                  <a:prstClr val="black"/>
                </a:solidFill>
              </a:rPr>
              <a:t> 시스템 구현</a:t>
            </a:r>
            <a:endParaRPr lang="en-US" altLang="ko-KR" dirty="0">
              <a:solidFill>
                <a:prstClr val="black"/>
              </a:solidFill>
            </a:endParaRPr>
          </a:p>
          <a:p>
            <a:pPr marL="457161" lvl="1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9A7BB6-08BB-4AA0-8185-B95201704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BE086E-4D49-4D3C-9495-BCBE1A77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스퀘어 ExtraBold" panose="020B0600000101010101"/>
              </a:rPr>
              <a:t>Ⅴ</a:t>
            </a:r>
            <a:r>
              <a:rPr lang="en-US" altLang="ko-KR" dirty="0">
                <a:ea typeface="나눔스퀘어 ExtraBold" panose="020B0600000101010101"/>
              </a:rPr>
              <a:t>. </a:t>
            </a:r>
            <a:r>
              <a:rPr lang="ko-KR" altLang="en-US" dirty="0"/>
              <a:t>개발환경 및 개발방법 </a:t>
            </a:r>
            <a:r>
              <a:rPr lang="en-US" altLang="ko-KR" dirty="0">
                <a:solidFill>
                  <a:srgbClr val="FFC000"/>
                </a:solidFill>
              </a:rPr>
              <a:t>(2/2)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46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51278" y="2815946"/>
            <a:ext cx="8074344" cy="1249351"/>
            <a:chOff x="3009405" y="3094297"/>
            <a:chExt cx="5402590" cy="1249350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3094297"/>
              <a:ext cx="1331540" cy="1249350"/>
              <a:chOff x="1965276" y="3077445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5276" y="3077445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165953" y="3120176"/>
                <a:ext cx="369656" cy="669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Ⅵ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454834" y="3334252"/>
              <a:ext cx="3957161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업무분담 및 수행일정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59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A3CCF9-D494-48F3-9945-037FBE399D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4A40FAF-9525-40D7-A85E-E63E68EF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Ⅵ. </a:t>
            </a:r>
            <a:r>
              <a:rPr lang="ko-KR" altLang="en-US" dirty="0"/>
              <a:t>업무분담 </a:t>
            </a:r>
            <a:r>
              <a:rPr lang="en-US" altLang="ko-KR" dirty="0">
                <a:solidFill>
                  <a:srgbClr val="FFC000"/>
                </a:solidFill>
              </a:rPr>
              <a:t>(1/2)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E570C70-B439-433A-963F-CA9A79C8C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014641"/>
              </p:ext>
            </p:extLst>
          </p:nvPr>
        </p:nvGraphicFramePr>
        <p:xfrm>
          <a:off x="704528" y="1196752"/>
          <a:ext cx="8496944" cy="4464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88159313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8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울릉도B" pitchFamily="18" charset="-127"/>
                          <a:ea typeface="HY울릉도B" pitchFamily="18" charset="-127"/>
                        </a:rPr>
                        <a:t>유우식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울릉도B" pitchFamily="18" charset="-127"/>
                          <a:ea typeface="HY울릉도B" pitchFamily="18" charset="-127"/>
                        </a:rPr>
                        <a:t>장인석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울릉도B" pitchFamily="18" charset="-127"/>
                          <a:ea typeface="HY울릉도B" pitchFamily="18" charset="-127"/>
                        </a:rPr>
                        <a:t>손동기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울릉도B" pitchFamily="18" charset="-127"/>
                          <a:ea typeface="HY울릉도B" pitchFamily="18" charset="-127"/>
                        </a:rPr>
                        <a:t>윤재현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6056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-DB 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스키마 설계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-DB 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서버 연동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-Open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 </a:t>
                      </a: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API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 조사</a:t>
                      </a: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및 적용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애플리케이션  </a:t>
                      </a: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UI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설계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ko-KR" altLang="en-US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en-US" altLang="ko-KR" b="1" dirty="0" err="1">
                          <a:latin typeface="HY울릉도B" pitchFamily="18" charset="-127"/>
                          <a:ea typeface="HY울릉도B" pitchFamily="18" charset="-127"/>
                        </a:rPr>
                        <a:t>LoRa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모듈 조사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latinLnBrk="1"/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en-US" altLang="ko-KR" b="1" dirty="0" err="1">
                          <a:latin typeface="HY울릉도B" pitchFamily="18" charset="-127"/>
                          <a:ea typeface="HY울릉도B" pitchFamily="18" charset="-127"/>
                        </a:rPr>
                        <a:t>LoRa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모듈과 서버 연동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애플리케이션 기능 설계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b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</a:br>
                      <a:r>
                        <a:rPr lang="en-US" altLang="ko-KR" b="1" dirty="0">
                          <a:latin typeface="HY울릉도B" pitchFamily="18" charset="-127"/>
                          <a:ea typeface="HY울릉도B" pitchFamily="18" charset="-127"/>
                        </a:rPr>
                        <a:t>- </a:t>
                      </a:r>
                      <a:r>
                        <a:rPr lang="ko-KR" altLang="en-US" b="1" dirty="0">
                          <a:latin typeface="HY울릉도B" pitchFamily="18" charset="-127"/>
                          <a:ea typeface="HY울릉도B" pitchFamily="18" charset="-127"/>
                        </a:rPr>
                        <a:t>애플리케이션 기능 구현</a:t>
                      </a: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b="1" dirty="0">
                        <a:latin typeface="HY울릉도B" pitchFamily="18" charset="-127"/>
                        <a:ea typeface="HY울릉도B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7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6465" y="140055"/>
            <a:ext cx="10999223" cy="5794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Bef>
                <a:spcPct val="50000"/>
              </a:spcBef>
              <a:defRPr sz="2800" b="1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  <a:cs typeface="Times New Roman" pitchFamily="18" charset="0"/>
              </a:defRPr>
            </a:lvl1pPr>
          </a:lstStyle>
          <a:p>
            <a:r>
              <a:rPr lang="ko-KR" altLang="en-US" sz="2799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960552" y="859564"/>
            <a:ext cx="7879145" cy="554206"/>
            <a:chOff x="997679" y="1124745"/>
            <a:chExt cx="7777931" cy="76244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825" y="1200133"/>
              <a:ext cx="7486851" cy="668173"/>
            </a:xfrm>
            <a:prstGeom prst="rect">
              <a:avLst/>
            </a:prstGeom>
          </p:spPr>
        </p:pic>
        <p:sp>
          <p:nvSpPr>
            <p:cNvPr id="9" name="Text Box 19"/>
            <p:cNvSpPr txBox="1">
              <a:spLocks noChangeArrowheads="1"/>
            </p:cNvSpPr>
            <p:nvPr/>
          </p:nvSpPr>
          <p:spPr bwMode="auto">
            <a:xfrm>
              <a:off x="2229181" y="1260221"/>
              <a:ext cx="6546429" cy="592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졸업연구개요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97679" y="1124745"/>
              <a:ext cx="771011" cy="762441"/>
              <a:chOff x="883362" y="2843936"/>
              <a:chExt cx="792415" cy="781391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2" name="AutoShape 17"/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" name="Text Box 18"/>
              <p:cNvSpPr txBox="1">
                <a:spLocks noChangeArrowheads="1"/>
              </p:cNvSpPr>
              <p:nvPr/>
            </p:nvSpPr>
            <p:spPr bwMode="auto">
              <a:xfrm>
                <a:off x="934621" y="2843936"/>
                <a:ext cx="650862" cy="5635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  <a:defRPr/>
                </a:pPr>
                <a:r>
                  <a:rPr lang="en-US" altLang="ko-KR" sz="40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Ⅰ</a:t>
                </a: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960552" y="1553825"/>
            <a:ext cx="7879145" cy="627774"/>
            <a:chOff x="997679" y="1916832"/>
            <a:chExt cx="7755997" cy="76841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2225710" y="2113720"/>
              <a:ext cx="6399698" cy="527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dirty="0"/>
                <a:t>관련 연구 및 사례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997679" y="1916832"/>
              <a:ext cx="771011" cy="762442"/>
              <a:chOff x="883362" y="2843935"/>
              <a:chExt cx="792415" cy="78139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9" name="AutoShape 17"/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915102" y="2843935"/>
                <a:ext cx="649027" cy="567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40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Ⅱ</a:t>
                </a: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0ACAE9D-DA38-4D68-9E8E-27F6B1D9F47E}"/>
              </a:ext>
            </a:extLst>
          </p:cNvPr>
          <p:cNvGrpSpPr/>
          <p:nvPr/>
        </p:nvGrpSpPr>
        <p:grpSpPr>
          <a:xfrm>
            <a:off x="960552" y="2321654"/>
            <a:ext cx="7879145" cy="768409"/>
            <a:chOff x="997679" y="1916832"/>
            <a:chExt cx="7879146" cy="76841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E70F815-5FC3-4F09-8770-2CBC1BEB1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23" name="Text Box 19">
              <a:extLst>
                <a:ext uri="{FF2B5EF4-FFF2-40B4-BE49-F238E27FC236}">
                  <a16:creationId xmlns:a16="http://schemas.microsoft.com/office/drawing/2014/main" id="{8CF94B2B-5EA0-4AE8-969F-B0A2633445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0"/>
              <a:ext cx="6631618" cy="430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dirty="0"/>
                <a:t>시스템 수행 시나리오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823A774-5573-4215-B698-C1A168CF5C54}"/>
                </a:ext>
              </a:extLst>
            </p:cNvPr>
            <p:cNvGrpSpPr/>
            <p:nvPr/>
          </p:nvGrpSpPr>
          <p:grpSpPr>
            <a:xfrm>
              <a:off x="997679" y="1916832"/>
              <a:ext cx="771011" cy="762442"/>
              <a:chOff x="883362" y="2843935"/>
              <a:chExt cx="792415" cy="781392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E144A1D-EEC4-463A-8757-7BD45922B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6" name="AutoShape 17">
                <a:extLst>
                  <a:ext uri="{FF2B5EF4-FFF2-40B4-BE49-F238E27FC236}">
                    <a16:creationId xmlns:a16="http://schemas.microsoft.com/office/drawing/2014/main" id="{7AF2517A-BB0F-4AC4-84C1-4E303CEB3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" name="Text Box 18">
                <a:extLst>
                  <a:ext uri="{FF2B5EF4-FFF2-40B4-BE49-F238E27FC236}">
                    <a16:creationId xmlns:a16="http://schemas.microsoft.com/office/drawing/2014/main" id="{62873491-36DE-43D1-868B-957107E9D7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5"/>
                <a:ext cx="659331" cy="567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40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Ⅲ</a:t>
                </a: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393FE98-31D4-4E44-AB93-94B4387C2223}"/>
              </a:ext>
            </a:extLst>
          </p:cNvPr>
          <p:cNvGrpSpPr/>
          <p:nvPr/>
        </p:nvGrpSpPr>
        <p:grpSpPr>
          <a:xfrm>
            <a:off x="960552" y="3230118"/>
            <a:ext cx="7879145" cy="762439"/>
            <a:chOff x="997679" y="1916832"/>
            <a:chExt cx="7879146" cy="768412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6920BF1-026D-4360-95A8-58D19271A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30" name="Text Box 19">
              <a:extLst>
                <a:ext uri="{FF2B5EF4-FFF2-40B4-BE49-F238E27FC236}">
                  <a16:creationId xmlns:a16="http://schemas.microsoft.com/office/drawing/2014/main" id="{EC50D392-7AD5-45FD-910D-4D91BC2A5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0"/>
              <a:ext cx="6631618" cy="430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dirty="0"/>
                <a:t>시스템 구성도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2DCC69C-4DF6-4999-9308-0824649FE483}"/>
                </a:ext>
              </a:extLst>
            </p:cNvPr>
            <p:cNvGrpSpPr/>
            <p:nvPr/>
          </p:nvGrpSpPr>
          <p:grpSpPr>
            <a:xfrm>
              <a:off x="997679" y="1916832"/>
              <a:ext cx="771011" cy="762442"/>
              <a:chOff x="883362" y="2843935"/>
              <a:chExt cx="792415" cy="781392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3480BAA-6AC8-402C-9EB9-730C7BC5C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3" name="AutoShape 17">
                <a:extLst>
                  <a:ext uri="{FF2B5EF4-FFF2-40B4-BE49-F238E27FC236}">
                    <a16:creationId xmlns:a16="http://schemas.microsoft.com/office/drawing/2014/main" id="{5354A937-9692-47AF-ADAF-4DF63640E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4" name="Text Box 18">
                <a:extLst>
                  <a:ext uri="{FF2B5EF4-FFF2-40B4-BE49-F238E27FC236}">
                    <a16:creationId xmlns:a16="http://schemas.microsoft.com/office/drawing/2014/main" id="{B0D2F841-00D6-46B7-817E-AF2FC8FAA4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5"/>
                <a:ext cx="659331" cy="567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40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Ⅳ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960552" y="4132612"/>
            <a:ext cx="7879145" cy="768409"/>
            <a:chOff x="997679" y="1916832"/>
            <a:chExt cx="7879146" cy="76841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37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0"/>
              <a:ext cx="6631618" cy="430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dirty="0"/>
                <a:t>개발환경 및 개발방법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2"/>
              <a:ext cx="771011" cy="762442"/>
              <a:chOff x="883362" y="2843935"/>
              <a:chExt cx="792415" cy="781392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0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1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5"/>
                <a:ext cx="659331" cy="567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40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Ⅴ</a:t>
                </a:r>
              </a:p>
            </p:txBody>
          </p: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960552" y="5041076"/>
            <a:ext cx="7879145" cy="768409"/>
            <a:chOff x="997679" y="1916832"/>
            <a:chExt cx="7879146" cy="76841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44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0"/>
              <a:ext cx="6631618" cy="430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dirty="0"/>
                <a:t>업무분담 및 수행일정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2"/>
              <a:ext cx="771011" cy="762442"/>
              <a:chOff x="883362" y="2843935"/>
              <a:chExt cx="792415" cy="781392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7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8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5"/>
                <a:ext cx="659331" cy="725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40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Ⅵ</a:t>
                </a: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C808D5B-101E-4522-B5A1-F08491DDB83A}"/>
              </a:ext>
            </a:extLst>
          </p:cNvPr>
          <p:cNvGrpSpPr/>
          <p:nvPr/>
        </p:nvGrpSpPr>
        <p:grpSpPr>
          <a:xfrm>
            <a:off x="911423" y="5998869"/>
            <a:ext cx="7879145" cy="1323440"/>
            <a:chOff x="997679" y="1916833"/>
            <a:chExt cx="7879146" cy="132344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97ECCA6-EF3E-40E6-B605-685CF412A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58" name="Text Box 19">
              <a:extLst>
                <a:ext uri="{FF2B5EF4-FFF2-40B4-BE49-F238E27FC236}">
                  <a16:creationId xmlns:a16="http://schemas.microsoft.com/office/drawing/2014/main" id="{F6789E74-AA05-412E-86FB-483952651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5207" y="2113720"/>
              <a:ext cx="6631618" cy="430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0" hangingPunct="0">
                <a:defRPr kumimoji="1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dirty="0"/>
                <a:t>참고문헌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9BB9AAA-E7D8-4566-9DE6-18DDFC847FE5}"/>
                </a:ext>
              </a:extLst>
            </p:cNvPr>
            <p:cNvGrpSpPr/>
            <p:nvPr/>
          </p:nvGrpSpPr>
          <p:grpSpPr>
            <a:xfrm>
              <a:off x="997679" y="1916833"/>
              <a:ext cx="771011" cy="1323445"/>
              <a:chOff x="883362" y="2843935"/>
              <a:chExt cx="792415" cy="1356338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88796EC6-C14D-48B9-B6B6-86B30C933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1" name="AutoShape 17">
                <a:extLst>
                  <a:ext uri="{FF2B5EF4-FFF2-40B4-BE49-F238E27FC236}">
                    <a16:creationId xmlns:a16="http://schemas.microsoft.com/office/drawing/2014/main" id="{459B9C86-E974-472E-9984-588B32983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2" name="Text Box 18">
                <a:extLst>
                  <a:ext uri="{FF2B5EF4-FFF2-40B4-BE49-F238E27FC236}">
                    <a16:creationId xmlns:a16="http://schemas.microsoft.com/office/drawing/2014/main" id="{12826817-421B-49DE-BB4E-54F1C77CC8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103" y="2843935"/>
                <a:ext cx="659331" cy="13563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40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Ⅶ</a:t>
                </a:r>
              </a:p>
              <a:p>
                <a:pPr>
                  <a:defRPr/>
                </a:pPr>
                <a:endParaRPr lang="en-US" altLang="ko-KR" sz="4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838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A3CCF9-D494-48F3-9945-037FBE399D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4A40FAF-9525-40D7-A85E-E63E68EF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Ⅵ. </a:t>
            </a:r>
            <a:r>
              <a:rPr lang="ko-KR" altLang="en-US" dirty="0"/>
              <a:t>수행일정 </a:t>
            </a:r>
            <a:r>
              <a:rPr lang="en-US" altLang="ko-KR" dirty="0">
                <a:solidFill>
                  <a:srgbClr val="FFC000"/>
                </a:solidFill>
              </a:rPr>
              <a:t>(2/2)</a:t>
            </a:r>
            <a:r>
              <a:rPr lang="ko-KR" altLang="en-US" dirty="0">
                <a:solidFill>
                  <a:srgbClr val="FFC000"/>
                </a:solidFill>
              </a:rPr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8C27B63-6FD4-469F-A820-4A5C1724F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84812"/>
              </p:ext>
            </p:extLst>
          </p:nvPr>
        </p:nvGraphicFramePr>
        <p:xfrm>
          <a:off x="992560" y="1196752"/>
          <a:ext cx="8064896" cy="468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5597">
                  <a:extLst>
                    <a:ext uri="{9D8B030D-6E8A-4147-A177-3AD203B41FA5}">
                      <a16:colId xmlns:a16="http://schemas.microsoft.com/office/drawing/2014/main" val="246178315"/>
                    </a:ext>
                  </a:extLst>
                </a:gridCol>
                <a:gridCol w="704700">
                  <a:extLst>
                    <a:ext uri="{9D8B030D-6E8A-4147-A177-3AD203B41FA5}">
                      <a16:colId xmlns:a16="http://schemas.microsoft.com/office/drawing/2014/main" val="3601078889"/>
                    </a:ext>
                  </a:extLst>
                </a:gridCol>
                <a:gridCol w="704700">
                  <a:extLst>
                    <a:ext uri="{9D8B030D-6E8A-4147-A177-3AD203B41FA5}">
                      <a16:colId xmlns:a16="http://schemas.microsoft.com/office/drawing/2014/main" val="2308513562"/>
                    </a:ext>
                  </a:extLst>
                </a:gridCol>
                <a:gridCol w="704700">
                  <a:extLst>
                    <a:ext uri="{9D8B030D-6E8A-4147-A177-3AD203B41FA5}">
                      <a16:colId xmlns:a16="http://schemas.microsoft.com/office/drawing/2014/main" val="3192246691"/>
                    </a:ext>
                  </a:extLst>
                </a:gridCol>
                <a:gridCol w="704700">
                  <a:extLst>
                    <a:ext uri="{9D8B030D-6E8A-4147-A177-3AD203B41FA5}">
                      <a16:colId xmlns:a16="http://schemas.microsoft.com/office/drawing/2014/main" val="829224"/>
                    </a:ext>
                  </a:extLst>
                </a:gridCol>
                <a:gridCol w="626399">
                  <a:extLst>
                    <a:ext uri="{9D8B030D-6E8A-4147-A177-3AD203B41FA5}">
                      <a16:colId xmlns:a16="http://schemas.microsoft.com/office/drawing/2014/main" val="316103421"/>
                    </a:ext>
                  </a:extLst>
                </a:gridCol>
                <a:gridCol w="704700">
                  <a:extLst>
                    <a:ext uri="{9D8B030D-6E8A-4147-A177-3AD203B41FA5}">
                      <a16:colId xmlns:a16="http://schemas.microsoft.com/office/drawing/2014/main" val="2129927803"/>
                    </a:ext>
                  </a:extLst>
                </a:gridCol>
                <a:gridCol w="648565">
                  <a:extLst>
                    <a:ext uri="{9D8B030D-6E8A-4147-A177-3AD203B41FA5}">
                      <a16:colId xmlns:a16="http://schemas.microsoft.com/office/drawing/2014/main" val="3006861693"/>
                    </a:ext>
                  </a:extLst>
                </a:gridCol>
                <a:gridCol w="760835">
                  <a:extLst>
                    <a:ext uri="{9D8B030D-6E8A-4147-A177-3AD203B41FA5}">
                      <a16:colId xmlns:a16="http://schemas.microsoft.com/office/drawing/2014/main" val="3017256413"/>
                    </a:ext>
                  </a:extLst>
                </a:gridCol>
              </a:tblGrid>
              <a:tr h="522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추진사항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12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6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7-9</a:t>
                      </a:r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998439"/>
                  </a:ext>
                </a:extLst>
              </a:tr>
              <a:tr h="522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제안서 및 계획서 제출</a:t>
                      </a:r>
                      <a:endParaRPr lang="en-US" altLang="ko-KR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62064"/>
                  </a:ext>
                </a:extLst>
              </a:tr>
              <a:tr h="522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요구사항 정의 및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907931"/>
                  </a:ext>
                </a:extLst>
              </a:tr>
              <a:tr h="500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시스템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932765"/>
                  </a:ext>
                </a:extLst>
              </a:tr>
              <a:tr h="52245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시스템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866520"/>
                  </a:ext>
                </a:extLst>
              </a:tr>
              <a:tr h="522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통합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840370"/>
                  </a:ext>
                </a:extLst>
              </a:tr>
              <a:tr h="522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시제품 데모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827933"/>
                  </a:ext>
                </a:extLst>
              </a:tr>
              <a:tr h="522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유지보수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837345"/>
                  </a:ext>
                </a:extLst>
              </a:tr>
              <a:tr h="5224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최종 검토 및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509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50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51278" y="2815946"/>
            <a:ext cx="8074344" cy="1249351"/>
            <a:chOff x="3009405" y="3094297"/>
            <a:chExt cx="5402590" cy="1249350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3094297"/>
              <a:ext cx="1331540" cy="1249350"/>
              <a:chOff x="1965276" y="3077445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5276" y="3077445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168747" y="3120176"/>
                <a:ext cx="369656" cy="6698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66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Ⅶ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454834" y="3334252"/>
              <a:ext cx="3957161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참고문헌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417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A3CCF9-D494-48F3-9945-037FBE399D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/>
                </a:solidFill>
              </a:rPr>
              <a:t>- </a:t>
            </a:r>
            <a:fld id="{C4562B8C-3E86-4674-AEB5-43B393C6325F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r>
              <a:rPr lang="ko-KR" altLang="en-US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-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4A40FAF-9525-40D7-A85E-E63E68EF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/>
              <a:t>Ⅶ</a:t>
            </a:r>
            <a:r>
              <a:rPr lang="en-US" altLang="ko-KR" dirty="0"/>
              <a:t>. </a:t>
            </a:r>
            <a:r>
              <a:rPr lang="ko-KR" altLang="en-US" dirty="0"/>
              <a:t>참고문헌 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D7F8FB3-E4AE-4DBF-9854-DDD2BD0C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628800"/>
            <a:ext cx="7906853" cy="2808312"/>
          </a:xfrm>
        </p:spPr>
      </p:pic>
      <p:sp>
        <p:nvSpPr>
          <p:cNvPr id="5" name="직사각형 4"/>
          <p:cNvSpPr/>
          <p:nvPr/>
        </p:nvSpPr>
        <p:spPr>
          <a:xfrm>
            <a:off x="554694" y="5147355"/>
            <a:ext cx="56886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61" lvl="1" defTabSz="914323" latinLnBrk="0">
              <a:spcBef>
                <a:spcPts val="500"/>
              </a:spcBef>
            </a:pPr>
            <a:r>
              <a:rPr lang="en-US" altLang="ko-KR" sz="1700" u="sng" dirty="0">
                <a:solidFill>
                  <a:srgbClr val="5719F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https://www.sktiot.com/iot/main/index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54694" y="6014885"/>
            <a:ext cx="822694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61" lvl="1" defTabSz="914323" latinLnBrk="0">
              <a:spcBef>
                <a:spcPts val="500"/>
              </a:spcBef>
            </a:pPr>
            <a:r>
              <a:rPr lang="en-US" altLang="ko-KR" sz="1700" u="sng" dirty="0">
                <a:solidFill>
                  <a:srgbClr val="5719F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http://www.index.go.kr/potal/main/EachDtlPageDetail.do?idx_cd=1610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4694" y="4674870"/>
            <a:ext cx="5688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061" lvl="1" indent="-342900" defTabSz="914323" latinLnBrk="0">
              <a:spcBef>
                <a:spcPts val="500"/>
              </a:spcBef>
              <a:buFont typeface="Wingdings" pitchFamily="2" charset="2"/>
              <a:buChar char="Ø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국가지표체계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4694" y="1124743"/>
            <a:ext cx="5688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511" lvl="1" indent="-514350" defTabSz="914323" latinLnBrk="0">
              <a:spcBef>
                <a:spcPts val="500"/>
              </a:spcBef>
              <a:buFont typeface="Wingdings" pitchFamily="2" charset="2"/>
              <a:buChar char="Ø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 문헌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4694" y="5581085"/>
            <a:ext cx="5688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061" lvl="1" indent="-342900" defTabSz="914323" latinLnBrk="0">
              <a:spcBef>
                <a:spcPts val="500"/>
              </a:spcBef>
              <a:buFont typeface="Wingdings" pitchFamily="2" charset="2"/>
              <a:buChar char="Ø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SKT </a:t>
            </a:r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Iot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LoRa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278268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/>
    </mc:Choice>
    <mc:Fallback xmlns="">
      <p:transition spd="slow" advClick="0" advTm="2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90365" y="19226"/>
            <a:ext cx="8543925" cy="720080"/>
          </a:xfrm>
        </p:spPr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63295" y="2000601"/>
            <a:ext cx="4979410" cy="2969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499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 &amp; A</a:t>
            </a:r>
          </a:p>
          <a:p>
            <a:pPr algn="ctr"/>
            <a:endParaRPr lang="en-US" altLang="ko-KR" sz="3199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0085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3000"/>
    </mc:Choice>
    <mc:Fallback xmlns="">
      <p:transition spd="slow"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91168" y="2804326"/>
            <a:ext cx="6723669" cy="1249351"/>
            <a:chOff x="3009405" y="2971737"/>
            <a:chExt cx="6723669" cy="1249350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2971737"/>
              <a:ext cx="1331540" cy="1249350"/>
              <a:chOff x="1965276" y="3003344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5276" y="3003344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078726" y="3045271"/>
                <a:ext cx="544110" cy="6698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Ⅰ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845002" y="3180916"/>
              <a:ext cx="4888072" cy="830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졸업연구개요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701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8EE3AE9-9480-4BA7-89FA-74F1D444F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7"/>
            <a:ext cx="9721079" cy="1993751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졸업연구 배경</a:t>
            </a:r>
            <a:endParaRPr lang="en-US" altLang="ko-KR" dirty="0"/>
          </a:p>
          <a:p>
            <a:pPr lvl="1"/>
            <a:r>
              <a:rPr lang="ko-KR" altLang="en-US" dirty="0"/>
              <a:t>미아 및 치매 환자의 </a:t>
            </a:r>
            <a:r>
              <a:rPr lang="ko-KR" altLang="en-US" dirty="0" err="1"/>
              <a:t>실종률은</a:t>
            </a:r>
            <a:r>
              <a:rPr lang="ko-KR" altLang="en-US" dirty="0"/>
              <a:t> 최근 </a:t>
            </a:r>
            <a:r>
              <a:rPr lang="ko-KR" altLang="en-US" dirty="0">
                <a:solidFill>
                  <a:srgbClr val="C00000"/>
                </a:solidFill>
              </a:rPr>
              <a:t>증가하는 추세</a:t>
            </a:r>
            <a:r>
              <a:rPr lang="ko-KR" altLang="en-US" dirty="0"/>
              <a:t>임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골든 타임</a:t>
            </a:r>
            <a:r>
              <a:rPr lang="en-US" altLang="ko-KR" dirty="0"/>
              <a:t>(12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r>
              <a:rPr lang="ko-KR" altLang="en-US" dirty="0"/>
              <a:t>이내에 찾지 못하면 실종된 아동을 찾을 확률이 현저히 줄어듦</a:t>
            </a:r>
            <a:endParaRPr lang="en-US" altLang="ko-KR" dirty="0"/>
          </a:p>
          <a:p>
            <a:pPr lvl="1"/>
            <a:r>
              <a:rPr lang="ko-KR" altLang="en-US" dirty="0"/>
              <a:t>실종 사건 발생 시 단시간에 위치 정보파악이 필요함</a:t>
            </a:r>
            <a:endParaRPr lang="en-US" altLang="ko-KR" dirty="0"/>
          </a:p>
          <a:p>
            <a:pPr lvl="1"/>
            <a:r>
              <a:rPr lang="ko-KR" altLang="en-US" dirty="0"/>
              <a:t>미아 및 치매 환자의 위치정보에 대한 </a:t>
            </a:r>
            <a:r>
              <a:rPr lang="ko-KR" altLang="en-US" dirty="0">
                <a:solidFill>
                  <a:srgbClr val="C00000"/>
                </a:solidFill>
              </a:rPr>
              <a:t>실시간 모니터링이 </a:t>
            </a:r>
            <a:r>
              <a:rPr lang="ko-KR" altLang="en-US" dirty="0"/>
              <a:t>필요함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7A777A4-9B94-48B7-9E88-A3727B9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졸업연구 개요 </a:t>
            </a:r>
            <a:r>
              <a:rPr lang="en-US" altLang="ko-KR" dirty="0">
                <a:solidFill>
                  <a:schemeClr val="accent4"/>
                </a:solidFill>
              </a:rPr>
              <a:t>(1/3)</a:t>
            </a:r>
            <a:endParaRPr lang="ko-KR" altLang="en-US" dirty="0"/>
          </a:p>
        </p:txBody>
      </p:sp>
      <p:sp>
        <p:nvSpPr>
          <p:cNvPr id="240" name="슬라이드 번호 개체 틀 2">
            <a:extLst>
              <a:ext uri="{FF2B5EF4-FFF2-40B4-BE49-F238E27FC236}">
                <a16:creationId xmlns:a16="http://schemas.microsoft.com/office/drawing/2014/main" id="{BB20D91D-C631-4E48-ABAF-DBBEB835D024}"/>
              </a:ext>
            </a:extLst>
          </p:cNvPr>
          <p:cNvSpPr txBox="1">
            <a:spLocks/>
          </p:cNvSpPr>
          <p:nvPr/>
        </p:nvSpPr>
        <p:spPr>
          <a:xfrm>
            <a:off x="7327973" y="6498432"/>
            <a:ext cx="2228850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- </a:t>
            </a:r>
            <a:fld id="{C4562B8C-3E86-4674-AEB5-43B393C6325F}" type="slidenum">
              <a:rPr lang="ko-KR" altLang="en-US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798960"/>
            <a:ext cx="8881270" cy="343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B570826-CE6B-4C4F-BD77-B87D573F5A47}"/>
              </a:ext>
            </a:extLst>
          </p:cNvPr>
          <p:cNvSpPr/>
          <p:nvPr/>
        </p:nvSpPr>
        <p:spPr>
          <a:xfrm>
            <a:off x="2648744" y="3501008"/>
            <a:ext cx="6793038" cy="288032"/>
          </a:xfrm>
          <a:prstGeom prst="rect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570826-CE6B-4C4F-BD77-B87D573F5A47}"/>
              </a:ext>
            </a:extLst>
          </p:cNvPr>
          <p:cNvSpPr/>
          <p:nvPr/>
        </p:nvSpPr>
        <p:spPr>
          <a:xfrm>
            <a:off x="2648744" y="3815328"/>
            <a:ext cx="6793038" cy="333752"/>
          </a:xfrm>
          <a:prstGeom prst="rect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070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8EE3AE9-9480-4BA7-89FA-74F1D444F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7"/>
            <a:ext cx="9721079" cy="3721943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sz="2800" dirty="0"/>
              <a:t>졸업연구 목표</a:t>
            </a:r>
            <a:endParaRPr lang="en-US" altLang="ko-KR" sz="2800" dirty="0"/>
          </a:p>
          <a:p>
            <a:pPr lvl="1"/>
            <a:r>
              <a:rPr lang="ko-KR" altLang="en-US" sz="2000" dirty="0">
                <a:solidFill>
                  <a:srgbClr val="C00000"/>
                </a:solidFill>
              </a:rPr>
              <a:t>저전력 광역 통신기술</a:t>
            </a:r>
            <a:r>
              <a:rPr lang="ko-KR" altLang="en-US" sz="2000" dirty="0"/>
              <a:t>을 활용해 미아 및 치매환자의 전국적인 위치 정보를 수신함</a:t>
            </a:r>
            <a:endParaRPr lang="en-US" altLang="ko-KR" sz="2000" dirty="0"/>
          </a:p>
          <a:p>
            <a:pPr lvl="1"/>
            <a:r>
              <a:rPr lang="ko-KR" altLang="en-US" sz="2000" dirty="0"/>
              <a:t>서버 구현을 통해 위치 정보 데이터의 효율적인 관리를 시행함</a:t>
            </a:r>
            <a:endParaRPr lang="en-US" altLang="ko-KR" sz="2000" dirty="0"/>
          </a:p>
          <a:p>
            <a:pPr lvl="1"/>
            <a:r>
              <a:rPr lang="ko-KR" altLang="en-US" sz="2000" dirty="0"/>
              <a:t>데이터베이스 구현을 통해 미아 및 치매환자의 위치 </a:t>
            </a:r>
            <a:r>
              <a:rPr lang="ko-KR" altLang="en-US" sz="2000" dirty="0">
                <a:solidFill>
                  <a:srgbClr val="C00000"/>
                </a:solidFill>
              </a:rPr>
              <a:t>이동 경로 </a:t>
            </a:r>
            <a:r>
              <a:rPr lang="ko-KR" altLang="en-US" sz="2000" dirty="0"/>
              <a:t>데이터를 관리함</a:t>
            </a:r>
            <a:endParaRPr lang="en-US" altLang="ko-KR" sz="2000" dirty="0"/>
          </a:p>
          <a:p>
            <a:pPr lvl="1"/>
            <a:r>
              <a:rPr lang="ko-KR" altLang="en-US" sz="2000" dirty="0"/>
              <a:t>애플리케이션 구현을 통해 미아 및 치매환자의 위치 정보 확인을 </a:t>
            </a:r>
            <a:r>
              <a:rPr lang="ko-KR" altLang="en-US" sz="2000" dirty="0">
                <a:solidFill>
                  <a:srgbClr val="C00000"/>
                </a:solidFill>
              </a:rPr>
              <a:t>용이</a:t>
            </a:r>
            <a:r>
              <a:rPr lang="ko-KR" altLang="en-US" sz="2000" dirty="0"/>
              <a:t>하게 함</a:t>
            </a:r>
            <a:endParaRPr lang="en-US" altLang="ko-KR" sz="2000" dirty="0"/>
          </a:p>
          <a:p>
            <a:pPr lvl="1"/>
            <a:r>
              <a:rPr lang="ko-KR" altLang="en-US" sz="2000" dirty="0" err="1">
                <a:solidFill>
                  <a:srgbClr val="C00000"/>
                </a:solidFill>
              </a:rPr>
              <a:t>지오펜스</a:t>
            </a:r>
            <a:r>
              <a:rPr lang="en-US" altLang="ko-KR" sz="2000" dirty="0">
                <a:solidFill>
                  <a:srgbClr val="C00000"/>
                </a:solidFill>
              </a:rPr>
              <a:t>(Geo Fence)</a:t>
            </a:r>
            <a:r>
              <a:rPr lang="ko-KR" altLang="en-US" sz="2000" dirty="0"/>
              <a:t>를 통해 이탈 시 보호자에게 알림을 전송함</a:t>
            </a:r>
            <a:endParaRPr lang="en-US" altLang="ko-KR" sz="20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7A777A4-9B94-48B7-9E88-A3727B9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졸업연구 개요 </a:t>
            </a:r>
            <a:r>
              <a:rPr lang="en-US" altLang="ko-KR" dirty="0">
                <a:solidFill>
                  <a:schemeClr val="accent4"/>
                </a:solidFill>
              </a:rPr>
              <a:t>(2/3)</a:t>
            </a:r>
            <a:endParaRPr lang="ko-KR" altLang="en-US" dirty="0"/>
          </a:p>
        </p:txBody>
      </p:sp>
      <p:sp>
        <p:nvSpPr>
          <p:cNvPr id="240" name="슬라이드 번호 개체 틀 2">
            <a:extLst>
              <a:ext uri="{FF2B5EF4-FFF2-40B4-BE49-F238E27FC236}">
                <a16:creationId xmlns:a16="http://schemas.microsoft.com/office/drawing/2014/main" id="{BB20D91D-C631-4E48-ABAF-DBBEB835D024}"/>
              </a:ext>
            </a:extLst>
          </p:cNvPr>
          <p:cNvSpPr txBox="1">
            <a:spLocks/>
          </p:cNvSpPr>
          <p:nvPr/>
        </p:nvSpPr>
        <p:spPr>
          <a:xfrm>
            <a:off x="7327973" y="6498432"/>
            <a:ext cx="2228850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- </a:t>
            </a:r>
            <a:fld id="{C4562B8C-3E86-4674-AEB5-43B393C6325F}" type="slidenum">
              <a:rPr lang="ko-KR" altLang="en-US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45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8EE3AE9-9480-4BA7-89FA-74F1D444F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7"/>
            <a:ext cx="9721079" cy="2425799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sz="2400" dirty="0"/>
              <a:t>졸업연구 개발효과</a:t>
            </a:r>
            <a:endParaRPr lang="en-US" altLang="ko-KR" sz="2400" dirty="0"/>
          </a:p>
          <a:p>
            <a:pPr lvl="1"/>
            <a:r>
              <a:rPr lang="ko-KR" altLang="en-US" sz="1800" dirty="0"/>
              <a:t>광역 통신 기술 기반의 시스템으로 </a:t>
            </a:r>
            <a:r>
              <a:rPr lang="ko-KR" altLang="en-US" sz="1800" dirty="0">
                <a:solidFill>
                  <a:srgbClr val="C00000"/>
                </a:solidFill>
              </a:rPr>
              <a:t>전국적인</a:t>
            </a:r>
            <a:r>
              <a:rPr lang="ko-KR" altLang="en-US" sz="1800" dirty="0"/>
              <a:t> 위치 정보 수신이 가능함</a:t>
            </a:r>
            <a:endParaRPr lang="en-US" altLang="ko-KR" sz="1800" dirty="0"/>
          </a:p>
          <a:p>
            <a:pPr lvl="1"/>
            <a:r>
              <a:rPr lang="ko-KR" altLang="en-US" sz="1800" dirty="0"/>
              <a:t>미아 및 치매환자 실종 시 실종자의 위치 </a:t>
            </a:r>
            <a:r>
              <a:rPr lang="ko-KR" altLang="en-US" sz="1800" dirty="0">
                <a:solidFill>
                  <a:srgbClr val="C00000"/>
                </a:solidFill>
              </a:rPr>
              <a:t>이동 경로 파악</a:t>
            </a:r>
            <a:r>
              <a:rPr lang="ko-KR" altLang="en-US" sz="1800" dirty="0"/>
              <a:t>이 가능함</a:t>
            </a:r>
            <a:endParaRPr lang="en-US" altLang="ko-KR" sz="1800" dirty="0"/>
          </a:p>
          <a:p>
            <a:pPr lvl="1"/>
            <a:r>
              <a:rPr lang="ko-KR" altLang="en-US" sz="1800" dirty="0"/>
              <a:t>아이가 보호자로부터 일정 거리 이상 멀어지면 </a:t>
            </a:r>
            <a:r>
              <a:rPr lang="ko-KR" altLang="en-US" sz="1800" dirty="0" err="1"/>
              <a:t>알람이</a:t>
            </a:r>
            <a:r>
              <a:rPr lang="ko-KR" altLang="en-US" sz="1800" dirty="0"/>
              <a:t> 울려 보호자의 </a:t>
            </a:r>
            <a:r>
              <a:rPr lang="ko-KR" altLang="en-US" sz="1800" dirty="0">
                <a:solidFill>
                  <a:srgbClr val="C00000"/>
                </a:solidFill>
              </a:rPr>
              <a:t>빠른 대처가 가능함</a:t>
            </a:r>
            <a:endParaRPr lang="en-US" altLang="ko-KR" sz="1800" dirty="0">
              <a:solidFill>
                <a:srgbClr val="C00000"/>
              </a:solidFill>
            </a:endParaRPr>
          </a:p>
          <a:p>
            <a:pPr lvl="1"/>
            <a:r>
              <a:rPr lang="ko-KR" altLang="en-US" sz="1800" dirty="0">
                <a:solidFill>
                  <a:prstClr val="black"/>
                </a:solidFill>
              </a:rPr>
              <a:t>보호자는 애플리케이션을 통해 손쉽게 미아의 위치정보 확인이 가능함</a:t>
            </a:r>
            <a:endParaRPr lang="en-US" altLang="ko-KR" sz="1400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7A777A4-9B94-48B7-9E88-A3727B9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졸업연구 개요 </a:t>
            </a:r>
            <a:r>
              <a:rPr lang="en-US" altLang="ko-KR" dirty="0">
                <a:solidFill>
                  <a:schemeClr val="accent4"/>
                </a:solidFill>
              </a:rPr>
              <a:t>(3/3)</a:t>
            </a:r>
            <a:endParaRPr lang="ko-KR" altLang="en-US" dirty="0"/>
          </a:p>
        </p:txBody>
      </p:sp>
      <p:sp>
        <p:nvSpPr>
          <p:cNvPr id="240" name="슬라이드 번호 개체 틀 2">
            <a:extLst>
              <a:ext uri="{FF2B5EF4-FFF2-40B4-BE49-F238E27FC236}">
                <a16:creationId xmlns:a16="http://schemas.microsoft.com/office/drawing/2014/main" id="{BB20D91D-C631-4E48-ABAF-DBBEB835D024}"/>
              </a:ext>
            </a:extLst>
          </p:cNvPr>
          <p:cNvSpPr txBox="1">
            <a:spLocks/>
          </p:cNvSpPr>
          <p:nvPr/>
        </p:nvSpPr>
        <p:spPr>
          <a:xfrm>
            <a:off x="7327973" y="6498432"/>
            <a:ext cx="2228850" cy="365125"/>
          </a:xfrm>
          <a:prstGeom prst="rect">
            <a:avLst/>
          </a:prstGeom>
        </p:spPr>
        <p:txBody>
          <a:bodyPr vert="horz" lIns="91441" tIns="45720" rIns="91441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- </a:t>
            </a:r>
            <a:fld id="{C4562B8C-3E86-4674-AEB5-43B393C6325F}" type="slidenum">
              <a:rPr lang="ko-KR" altLang="en-US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3707407"/>
            <a:ext cx="2895972" cy="187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16" y="3707407"/>
            <a:ext cx="3096344" cy="185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32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640632" y="2755023"/>
            <a:ext cx="7443400" cy="1249349"/>
            <a:chOff x="3009405" y="2922437"/>
            <a:chExt cx="5957813" cy="1249350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2922437"/>
              <a:ext cx="1331540" cy="1249350"/>
              <a:chOff x="1965276" y="2973539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5276" y="2973539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078726" y="3046077"/>
                <a:ext cx="544110" cy="6698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599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Ⅱ</a:t>
                </a: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737597" y="3131615"/>
              <a:ext cx="422962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 eaLnBrk="0" hangingPunct="0">
                <a:defRPr kumimoji="1" sz="48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dirty="0">
                  <a:latin typeface="나눔바른고딕" panose="020B0600000101010101" charset="-127"/>
                  <a:ea typeface="나눔바른고딕" panose="020B0600000101010101" charset="-127"/>
                </a:rPr>
                <a:t>관련연구 및 사례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9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Ⅱ. </a:t>
            </a:r>
            <a:r>
              <a:rPr lang="ko-KR" altLang="en-US" dirty="0"/>
              <a:t>관련연구 및 사례 </a:t>
            </a:r>
            <a:r>
              <a:rPr lang="en-US" altLang="ko-KR" dirty="0">
                <a:solidFill>
                  <a:schemeClr val="accent4"/>
                </a:solidFill>
              </a:rPr>
              <a:t>(1/3)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5"/>
            <a:ext cx="9721079" cy="3149895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미아방지를 위한 </a:t>
            </a:r>
            <a:r>
              <a:rPr lang="en-US" altLang="ko-KR" dirty="0">
                <a:solidFill>
                  <a:srgbClr val="C00000"/>
                </a:solidFill>
              </a:rPr>
              <a:t>RFID(Radio Frequency Identification)</a:t>
            </a:r>
            <a:r>
              <a:rPr lang="ko-KR" altLang="en-US" dirty="0"/>
              <a:t>기반 위치확인 시스템</a:t>
            </a:r>
            <a:endParaRPr lang="en-US" altLang="ko-KR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C00000"/>
                </a:solidFill>
              </a:rPr>
              <a:t> RFID</a:t>
            </a:r>
            <a:r>
              <a:rPr lang="ko-KR" altLang="en-US" dirty="0"/>
              <a:t>와 통신망 기술을 융합하여 보호 대상 이동체의 위치를 실시간으로 확인 할 수 있는 시스템</a:t>
            </a:r>
            <a:endParaRPr lang="en-US" altLang="ko-KR" dirty="0"/>
          </a:p>
          <a:p>
            <a:pPr lvl="2">
              <a:buClr>
                <a:schemeClr val="tx1"/>
              </a:buClr>
            </a:pPr>
            <a:r>
              <a:rPr lang="en-US" altLang="ko-KR" dirty="0"/>
              <a:t>RFID</a:t>
            </a:r>
            <a:r>
              <a:rPr lang="ko-KR" altLang="en-US" dirty="0"/>
              <a:t>를 통해 실내 위치를 추적 할 수 없는 </a:t>
            </a:r>
            <a:r>
              <a:rPr lang="en-US" altLang="ko-KR" dirty="0"/>
              <a:t>GPS </a:t>
            </a:r>
            <a:r>
              <a:rPr lang="ko-KR" altLang="en-US" dirty="0">
                <a:solidFill>
                  <a:srgbClr val="C00000"/>
                </a:solidFill>
              </a:rPr>
              <a:t>단점을 보완</a:t>
            </a:r>
            <a:r>
              <a:rPr lang="ko-KR" altLang="en-US" dirty="0"/>
              <a:t>하여 위치 추적 서비스의 기능을 향상</a:t>
            </a:r>
            <a:endParaRPr lang="en-US" altLang="ko-KR" dirty="0"/>
          </a:p>
          <a:p>
            <a:pPr lvl="2">
              <a:buClr>
                <a:schemeClr val="tx1"/>
              </a:buClr>
            </a:pPr>
            <a:r>
              <a:rPr lang="ko-KR" altLang="en-US" dirty="0"/>
              <a:t>위치 좌표가 입력된 </a:t>
            </a:r>
            <a:r>
              <a:rPr lang="en-US" altLang="ko-KR" dirty="0"/>
              <a:t>RFID</a:t>
            </a:r>
            <a:r>
              <a:rPr lang="ko-KR" altLang="en-US" dirty="0"/>
              <a:t>를 구체적인 대상에 부착해야 하는 </a:t>
            </a:r>
            <a:r>
              <a:rPr lang="ko-KR" altLang="en-US" dirty="0">
                <a:solidFill>
                  <a:srgbClr val="C00000"/>
                </a:solidFill>
              </a:rPr>
              <a:t>특별환 환경 구축 필요</a:t>
            </a:r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/>
              <a:t> </a:t>
            </a:r>
            <a:r>
              <a:rPr lang="ko-KR" altLang="en-US" dirty="0" err="1"/>
              <a:t>임베디드</a:t>
            </a:r>
            <a:r>
              <a:rPr lang="ko-KR" altLang="en-US" dirty="0"/>
              <a:t> 보드를 이용한 미아 위치 정보 시스템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각 미아보호소에서 서버와 연결된 애플리케이션을 통하여 해당 어린이를 관리하는 시스템</a:t>
            </a:r>
            <a:endParaRPr lang="en-US" altLang="ko-KR" dirty="0"/>
          </a:p>
          <a:p>
            <a:pPr lvl="2"/>
            <a:r>
              <a:rPr lang="ko-KR" altLang="en-US" dirty="0"/>
              <a:t>실시간으로 </a:t>
            </a:r>
            <a:r>
              <a:rPr lang="en-US" altLang="ko-KR" dirty="0">
                <a:solidFill>
                  <a:srgbClr val="C00000"/>
                </a:solidFill>
              </a:rPr>
              <a:t>GPS </a:t>
            </a:r>
            <a:r>
              <a:rPr lang="ko-KR" altLang="en-US" dirty="0">
                <a:solidFill>
                  <a:srgbClr val="C00000"/>
                </a:solidFill>
              </a:rPr>
              <a:t>신호</a:t>
            </a:r>
            <a:r>
              <a:rPr lang="ko-KR" altLang="en-US" dirty="0"/>
              <a:t>를 수신 받아 어린이의 위치 및 이동 경로 파악 가능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C00000"/>
                </a:solidFill>
              </a:rPr>
              <a:t>특정한 장소</a:t>
            </a:r>
            <a:r>
              <a:rPr lang="ko-KR" altLang="en-US" dirty="0"/>
              <a:t>에서만 시스템 활용이 가능하므로 장소에 따른 제약을 가짐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24DF68DA-956D-48FC-A08D-F5ABCD9CCB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8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3789040"/>
            <a:ext cx="3744416" cy="283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8" y="3789040"/>
            <a:ext cx="3744415" cy="283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3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3CFE-4634-40F1-B691-004BF1E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Ⅱ. </a:t>
            </a:r>
            <a:r>
              <a:rPr lang="ko-KR" altLang="en-US" dirty="0"/>
              <a:t>관련연구 및 사례 </a:t>
            </a:r>
            <a:r>
              <a:rPr lang="en-US" altLang="ko-KR" dirty="0">
                <a:solidFill>
                  <a:schemeClr val="accent4"/>
                </a:solidFill>
              </a:rPr>
              <a:t>(2/3)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BFCDF-D7AB-4AAA-96F3-1AA94DB2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6"/>
            <a:ext cx="9721079" cy="2137768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리니어블</a:t>
            </a:r>
            <a:r>
              <a:rPr lang="ko-KR" altLang="en-US" dirty="0"/>
              <a:t> 미아방지팔찌</a:t>
            </a:r>
            <a:endParaRPr lang="en-US" altLang="ko-KR" dirty="0"/>
          </a:p>
          <a:p>
            <a:pPr marL="628622" lvl="2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ko-KR" altLang="en-US" dirty="0" err="1"/>
              <a:t>블루투스</a:t>
            </a:r>
            <a:r>
              <a:rPr lang="en-US" altLang="ko-KR" dirty="0"/>
              <a:t>, </a:t>
            </a:r>
            <a:r>
              <a:rPr lang="ko-KR" altLang="en-US" dirty="0"/>
              <a:t>하드웨어</a:t>
            </a:r>
            <a:r>
              <a:rPr lang="en-US" altLang="ko-KR" dirty="0"/>
              <a:t>, </a:t>
            </a:r>
            <a:r>
              <a:rPr lang="ko-KR" altLang="en-US" dirty="0"/>
              <a:t>애플리케이션이 결합된 위치 알림 시스템</a:t>
            </a:r>
            <a:endParaRPr lang="en-US" altLang="ko-KR" dirty="0"/>
          </a:p>
          <a:p>
            <a:pPr marL="1142928" lvl="3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많은 사용자가 이용해야 실질적인 미아 추적에  도움이 됨</a:t>
            </a:r>
            <a:endParaRPr lang="en-US" altLang="ko-KR" dirty="0"/>
          </a:p>
          <a:p>
            <a:pPr marL="1142928" lvl="3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ko-KR" altLang="en-US" dirty="0" err="1"/>
              <a:t>블루투스의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C00000"/>
                </a:solidFill>
              </a:rPr>
              <a:t>페어링</a:t>
            </a:r>
            <a:r>
              <a:rPr lang="ko-KR" altLang="en-US" dirty="0" err="1"/>
              <a:t>의</a:t>
            </a:r>
            <a:r>
              <a:rPr lang="ko-KR" altLang="en-US" dirty="0"/>
              <a:t> 한계가 있어 실시간 위치 모니터링이 어려움</a:t>
            </a:r>
            <a:endParaRPr lang="en-US" altLang="ko-KR" dirty="0"/>
          </a:p>
          <a:p>
            <a:pPr marL="628622" lvl="2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1142928" lvl="3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sp>
        <p:nvSpPr>
          <p:cNvPr id="23" name="슬라이드 번호 개체 틀 2">
            <a:extLst>
              <a:ext uri="{FF2B5EF4-FFF2-40B4-BE49-F238E27FC236}">
                <a16:creationId xmlns:a16="http://schemas.microsoft.com/office/drawing/2014/main" id="{87847ED4-F81B-4E12-84A6-BA04175161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175572" y="6346033"/>
            <a:ext cx="2228850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C4562B8C-3E86-4674-AEB5-43B393C6325F}" type="slidenum">
              <a:rPr lang="ko-KR" altLang="en-US" smtClean="0"/>
              <a:pPr/>
              <a:t>9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16" y="2924944"/>
            <a:ext cx="3476625" cy="346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924944"/>
            <a:ext cx="3528392" cy="346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28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37159</TotalTime>
  <Words>1311</Words>
  <Application>Microsoft Office PowerPoint</Application>
  <PresentationFormat>A4 용지(210x297mm)</PresentationFormat>
  <Paragraphs>238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맑은 고딕</vt:lpstr>
      <vt:lpstr>Arial</vt:lpstr>
      <vt:lpstr>나눔스퀘어 ExtraBold</vt:lpstr>
      <vt:lpstr>Wingdings</vt:lpstr>
      <vt:lpstr>나눔바른고딕</vt:lpstr>
      <vt:lpstr>타이포_팩토리 EB</vt:lpstr>
      <vt:lpstr>HY울릉도B</vt:lpstr>
      <vt:lpstr>디자인 사용자 지정</vt:lpstr>
      <vt:lpstr>1_디자인 사용자 지정</vt:lpstr>
      <vt:lpstr>2_디자인 사용자 지정</vt:lpstr>
      <vt:lpstr>3_디자인 사용자 지정</vt:lpstr>
      <vt:lpstr>4_디자인 사용자 지정</vt:lpstr>
      <vt:lpstr>5_디자인 사용자 지정</vt:lpstr>
      <vt:lpstr>저전력 광역 통신기술 기반의 위치 정보 알림 시스템  Location Information Alert System  based on Low-Power Wide Area</vt:lpstr>
      <vt:lpstr>PowerPoint 프레젠테이션</vt:lpstr>
      <vt:lpstr>PowerPoint 프레젠테이션</vt:lpstr>
      <vt:lpstr>Ⅰ. 졸업연구 개요 (1/3)</vt:lpstr>
      <vt:lpstr>Ⅰ. 졸업연구 개요 (2/3)</vt:lpstr>
      <vt:lpstr>Ⅰ. 졸업연구 개요 (3/3)</vt:lpstr>
      <vt:lpstr>PowerPoint 프레젠테이션</vt:lpstr>
      <vt:lpstr>Ⅱ. 관련연구 및 사례 (1/3)</vt:lpstr>
      <vt:lpstr>Ⅱ. 관련연구 및 사례 (2/3)</vt:lpstr>
      <vt:lpstr>Ⅱ. 관련연구 및 사례 (3/3)</vt:lpstr>
      <vt:lpstr>PowerPoint 프레젠테이션</vt:lpstr>
      <vt:lpstr>Ⅲ. 시스템 수행 시나리오</vt:lpstr>
      <vt:lpstr>PowerPoint 프레젠테이션</vt:lpstr>
      <vt:lpstr>Ⅳ. 시스템 구성도 </vt:lpstr>
      <vt:lpstr>PowerPoint 프레젠테이션</vt:lpstr>
      <vt:lpstr>Ⅴ. 개발환경 및 개발방법 (1/2)</vt:lpstr>
      <vt:lpstr>Ⅴ. 개발환경 및 개발방법 (2/2)</vt:lpstr>
      <vt:lpstr>PowerPoint 프레젠테이션</vt:lpstr>
      <vt:lpstr>Ⅵ. 업무분담 (1/2) </vt:lpstr>
      <vt:lpstr>Ⅵ. 수행일정 (2/2) </vt:lpstr>
      <vt:lpstr>PowerPoint 프레젠테이션</vt:lpstr>
      <vt:lpstr>Ⅶ. 참고문헌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</dc:creator>
  <cp:lastModifiedBy>6CR30668Z3</cp:lastModifiedBy>
  <cp:revision>2923</cp:revision>
  <cp:lastPrinted>2014-07-31T14:31:39Z</cp:lastPrinted>
  <dcterms:created xsi:type="dcterms:W3CDTF">2010-04-29T15:34:11Z</dcterms:created>
  <dcterms:modified xsi:type="dcterms:W3CDTF">2018-12-23T16:03:02Z</dcterms:modified>
</cp:coreProperties>
</file>